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6"/>
  </p:notesMasterIdLst>
  <p:sldIdLst>
    <p:sldId id="257" r:id="rId2"/>
    <p:sldId id="263" r:id="rId3"/>
    <p:sldId id="393" r:id="rId4"/>
    <p:sldId id="402" r:id="rId5"/>
    <p:sldId id="264" r:id="rId6"/>
    <p:sldId id="423" r:id="rId7"/>
    <p:sldId id="424" r:id="rId8"/>
    <p:sldId id="397" r:id="rId9"/>
    <p:sldId id="265" r:id="rId10"/>
    <p:sldId id="342" r:id="rId11"/>
    <p:sldId id="345" r:id="rId12"/>
    <p:sldId id="403" r:id="rId13"/>
    <p:sldId id="404" r:id="rId14"/>
    <p:sldId id="406" r:id="rId15"/>
    <p:sldId id="343" r:id="rId16"/>
    <p:sldId id="409" r:id="rId17"/>
    <p:sldId id="410" r:id="rId18"/>
    <p:sldId id="259" r:id="rId19"/>
    <p:sldId id="411" r:id="rId20"/>
    <p:sldId id="412" r:id="rId21"/>
    <p:sldId id="413" r:id="rId22"/>
    <p:sldId id="414" r:id="rId23"/>
    <p:sldId id="415" r:id="rId24"/>
    <p:sldId id="416" r:id="rId25"/>
    <p:sldId id="417" r:id="rId26"/>
    <p:sldId id="418" r:id="rId27"/>
    <p:sldId id="370" r:id="rId28"/>
    <p:sldId id="419" r:id="rId29"/>
    <p:sldId id="375" r:id="rId30"/>
    <p:sldId id="376" r:id="rId31"/>
    <p:sldId id="425" r:id="rId32"/>
    <p:sldId id="420" r:id="rId33"/>
    <p:sldId id="421" r:id="rId34"/>
    <p:sldId id="422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.-H. Jeon" initials="CJ" lastIdx="1" clrIdx="0">
    <p:extLst>
      <p:ext uri="{19B8F6BF-5375-455C-9EA6-DF929625EA0E}">
        <p15:presenceInfo xmlns:p15="http://schemas.microsoft.com/office/powerpoint/2012/main" userId="8173da272627e0b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21" autoAdjust="0"/>
    <p:restoredTop sz="94081" autoAdjust="0"/>
  </p:normalViewPr>
  <p:slideViewPr>
    <p:cSldViewPr snapToGrid="0">
      <p:cViewPr varScale="1">
        <p:scale>
          <a:sx n="74" d="100"/>
          <a:sy n="74" d="100"/>
        </p:scale>
        <p:origin x="10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49" d="100"/>
          <a:sy n="49" d="100"/>
        </p:scale>
        <p:origin x="2674" y="2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5/19/2020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1943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44832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00918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1406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58880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17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06978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‘-</a:t>
            </a:r>
            <a:r>
              <a:rPr lang="ko-KR" altLang="en-US" dirty="0"/>
              <a:t>기는 커녕＇은 동사에 붙어 앞 내용을 당연히 이루어지기 어렵고 그것보다 더 실현가능성이 없는 뒤의 내용은 더욱 더 이루어지기 어려움을 </a:t>
            </a:r>
            <a:r>
              <a:rPr lang="ko-KR" altLang="en-US"/>
              <a:t>나타낼 때 </a:t>
            </a:r>
            <a:r>
              <a:rPr lang="ko-KR" altLang="en-US" dirty="0"/>
              <a:t>사용한다</a:t>
            </a:r>
            <a:r>
              <a:rPr lang="en-US" altLang="ko-KR" dirty="0"/>
              <a:t>.</a:t>
            </a:r>
          </a:p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0280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슬라이드 이미지 개체 틀 1">
            <a:extLst>
              <a:ext uri="{FF2B5EF4-FFF2-40B4-BE49-F238E27FC236}">
                <a16:creationId xmlns:a16="http://schemas.microsoft.com/office/drawing/2014/main" id="{6262B790-160A-2B40-96A2-0B3A040D6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슬라이드 노트 개체 틀 2">
            <a:extLst>
              <a:ext uri="{FF2B5EF4-FFF2-40B4-BE49-F238E27FC236}">
                <a16:creationId xmlns:a16="http://schemas.microsoft.com/office/drawing/2014/main" id="{521C10EA-E885-8E44-8282-F5A25FC3CD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5299" name="슬라이드 번호 개체 틀 3">
            <a:extLst>
              <a:ext uri="{FF2B5EF4-FFF2-40B4-BE49-F238E27FC236}">
                <a16:creationId xmlns:a16="http://schemas.microsoft.com/office/drawing/2014/main" id="{B79F09B7-25BF-A14E-865C-F06AD2687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88DC82E-B159-7947-B451-8798B84E3B8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19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44322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109718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4579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콘서트 뮤지컬 음악회 사물놀이 연극 등 </a:t>
            </a:r>
            <a:endParaRPr lang="en-US" altLang="ko-KR" dirty="0"/>
          </a:p>
          <a:p>
            <a:r>
              <a:rPr lang="ko-KR" altLang="en-US" dirty="0"/>
              <a:t>음악</a:t>
            </a:r>
            <a:r>
              <a:rPr lang="en-US" altLang="ko-KR" dirty="0"/>
              <a:t>, </a:t>
            </a:r>
            <a:r>
              <a:rPr lang="ko-KR" altLang="en-US" dirty="0"/>
              <a:t>무용</a:t>
            </a:r>
            <a:r>
              <a:rPr lang="en-US" altLang="ko-KR" dirty="0"/>
              <a:t>, </a:t>
            </a:r>
            <a:r>
              <a:rPr lang="ko-KR" altLang="en-US" dirty="0"/>
              <a:t>연극 등을 많은 사람 앞에서 보이는 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25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22055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62007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5863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61100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79436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대화</a:t>
            </a:r>
            <a:r>
              <a:rPr lang="en-US" altLang="ko-KR" dirty="0"/>
              <a:t>(p79)</a:t>
            </a:r>
            <a:r>
              <a:rPr lang="ko-KR" altLang="en-US" dirty="0"/>
              <a:t>와 듣고 말하기</a:t>
            </a:r>
            <a:r>
              <a:rPr lang="en-US" altLang="ko-KR" dirty="0"/>
              <a:t>(p82)</a:t>
            </a:r>
            <a:r>
              <a:rPr lang="ko-KR" altLang="en-US" dirty="0"/>
              <a:t> 중 선택하여 수업할 수 있습니다</a:t>
            </a:r>
            <a:r>
              <a:rPr lang="en-US" altLang="ko-KR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도입질문을 한다</a:t>
            </a:r>
            <a:r>
              <a:rPr lang="en-US" altLang="ko-KR" sz="1200" dirty="0"/>
              <a:t>: </a:t>
            </a:r>
            <a:r>
              <a:rPr lang="ko-KR" altLang="en-US" sz="1200" dirty="0"/>
              <a:t>무엇에 대해 이야기 하고 있나요</a:t>
            </a:r>
            <a:r>
              <a:rPr lang="en-US" altLang="ko-KR" sz="1200" dirty="0"/>
              <a:t>? </a:t>
            </a:r>
            <a:r>
              <a:rPr lang="ko-KR" altLang="en-US" sz="1200" dirty="0"/>
              <a:t>공연을 볼 때 유의할 점은 무엇인가요</a:t>
            </a:r>
            <a:r>
              <a:rPr lang="en-US" altLang="ko-KR" sz="1200" dirty="0"/>
              <a:t>?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본문을 듣기 전에 그림을 보고 내용을 유추해본다</a:t>
            </a:r>
            <a:r>
              <a:rPr lang="en-US" altLang="ko-KR" sz="1200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자막을 보지 않고 듣도록 한다</a:t>
            </a:r>
            <a:r>
              <a:rPr lang="en-US" altLang="ko-KR" sz="1200" dirty="0"/>
              <a:t>.</a:t>
            </a:r>
          </a:p>
          <a:p>
            <a:pPr marL="228600" indent="-228600">
              <a:buAutoNum type="arabicParenR" startAt="4"/>
            </a:pPr>
            <a:r>
              <a:rPr lang="ko-KR" altLang="en-US" sz="1200" dirty="0"/>
              <a:t>이해질문</a:t>
            </a:r>
            <a:r>
              <a:rPr lang="en-US" altLang="ko-KR" sz="1200" dirty="0"/>
              <a:t>: </a:t>
            </a:r>
            <a:r>
              <a:rPr lang="ko-KR" altLang="en-US" sz="1200" dirty="0"/>
              <a:t>관객에게 부탁한 내용을 말해보세요</a:t>
            </a:r>
            <a:r>
              <a:rPr lang="en-US" altLang="ko-KR" sz="1200" dirty="0"/>
              <a:t>. </a:t>
            </a:r>
            <a:r>
              <a:rPr lang="ko-KR" altLang="en-US" sz="1200" dirty="0"/>
              <a:t>답</a:t>
            </a:r>
            <a:r>
              <a:rPr lang="en-US" altLang="ko-KR" sz="1200" dirty="0"/>
              <a:t>) </a:t>
            </a:r>
            <a:r>
              <a:rPr lang="ko-KR" altLang="en-US" dirty="0"/>
              <a:t>휴대전화 끄고 사진촬영 금지</a:t>
            </a:r>
            <a:r>
              <a:rPr lang="en-US" altLang="ko-KR" dirty="0"/>
              <a:t>, </a:t>
            </a:r>
            <a:r>
              <a:rPr lang="ko-KR" altLang="en-US" dirty="0"/>
              <a:t>힘찬 박수와 참여</a:t>
            </a:r>
            <a:r>
              <a:rPr lang="en-US" altLang="ko-KR" dirty="0"/>
              <a:t>     </a:t>
            </a:r>
          </a:p>
          <a:p>
            <a:pPr marL="0" indent="0">
              <a:buNone/>
            </a:pPr>
            <a:r>
              <a:rPr lang="en-US" altLang="ko-KR" dirty="0"/>
              <a:t>                       </a:t>
            </a:r>
            <a:r>
              <a:rPr lang="ko-KR" altLang="en-US" dirty="0"/>
              <a:t>한국 사람들이 좋아하는 박수를 따라해봐요</a:t>
            </a:r>
            <a:r>
              <a:rPr lang="en-US" altLang="ko-KR" dirty="0"/>
              <a:t>. </a:t>
            </a:r>
            <a:r>
              <a:rPr lang="ko-KR" altLang="en-US" dirty="0"/>
              <a:t>답</a:t>
            </a:r>
            <a:r>
              <a:rPr lang="en-US" altLang="ko-KR" dirty="0"/>
              <a:t>) </a:t>
            </a:r>
            <a:r>
              <a:rPr lang="ko-KR" altLang="en-US" dirty="0"/>
              <a:t>짝</a:t>
            </a:r>
            <a:r>
              <a:rPr lang="en-US" altLang="ko-KR" dirty="0"/>
              <a:t>,</a:t>
            </a:r>
            <a:r>
              <a:rPr lang="ko-KR" altLang="en-US" dirty="0"/>
              <a:t>짝</a:t>
            </a:r>
            <a:r>
              <a:rPr lang="en-US" altLang="ko-KR" dirty="0"/>
              <a:t>, </a:t>
            </a:r>
            <a:r>
              <a:rPr lang="ko-KR" altLang="en-US" dirty="0" err="1"/>
              <a:t>짝짝짝</a:t>
            </a:r>
            <a:r>
              <a:rPr lang="en-US" altLang="ko-KR" dirty="0"/>
              <a:t>, </a:t>
            </a:r>
            <a:r>
              <a:rPr lang="ko-KR" altLang="en-US" dirty="0" err="1"/>
              <a:t>짝짝짝짝</a:t>
            </a:r>
            <a:r>
              <a:rPr lang="ko-KR" altLang="en-US" dirty="0"/>
              <a:t> </a:t>
            </a:r>
            <a:r>
              <a:rPr lang="ko-KR" altLang="en-US" dirty="0" err="1"/>
              <a:t>짝짝짝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                                                                                                   </a:t>
            </a:r>
            <a:r>
              <a:rPr lang="ko-KR" altLang="en-US" dirty="0" err="1"/>
              <a:t>짝짝짝</a:t>
            </a:r>
            <a:r>
              <a:rPr lang="en-US" altLang="ko-KR" dirty="0"/>
              <a:t>, </a:t>
            </a:r>
            <a:r>
              <a:rPr lang="ko-KR" altLang="en-US" dirty="0" err="1"/>
              <a:t>짝짝짝</a:t>
            </a:r>
            <a:r>
              <a:rPr lang="en-US" altLang="ko-KR" dirty="0"/>
              <a:t>, </a:t>
            </a:r>
            <a:r>
              <a:rPr lang="ko-KR" altLang="en-US" dirty="0" err="1"/>
              <a:t>짝짝짝짝</a:t>
            </a:r>
            <a:r>
              <a:rPr lang="ko-KR" altLang="en-US" dirty="0"/>
              <a:t> </a:t>
            </a:r>
            <a:r>
              <a:rPr lang="ko-KR" altLang="en-US" dirty="0" err="1"/>
              <a:t>짝짝짝</a:t>
            </a:r>
            <a:endParaRPr lang="en-US" altLang="ko-KR" dirty="0"/>
          </a:p>
          <a:p>
            <a:pPr marL="228600" indent="-228600">
              <a:buAutoNum type="arabicParenR" startAt="5"/>
            </a:pPr>
            <a:r>
              <a:rPr lang="ko-KR" altLang="en-US" sz="1200" dirty="0"/>
              <a:t>답을 생각하면서 다시 듣는다</a:t>
            </a:r>
            <a:r>
              <a:rPr lang="en-US" altLang="ko-KR" sz="1200" dirty="0"/>
              <a:t>.</a:t>
            </a:r>
          </a:p>
          <a:p>
            <a:pPr marL="228600" indent="-228600">
              <a:buAutoNum type="arabicParenR" startAt="5"/>
            </a:pPr>
            <a:r>
              <a:rPr lang="ko-KR" altLang="en-US" sz="1200" dirty="0"/>
              <a:t>한 문장 씩 듣고 따라 하게 한다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7)   </a:t>
            </a:r>
            <a:r>
              <a:rPr lang="ko-KR" altLang="en-US" sz="1200" dirty="0"/>
              <a:t>과제</a:t>
            </a:r>
            <a:r>
              <a:rPr lang="en-US" altLang="ko-KR" sz="1200" dirty="0"/>
              <a:t>: </a:t>
            </a:r>
            <a:r>
              <a:rPr lang="ko-KR" altLang="en-US" sz="1200" dirty="0"/>
              <a:t>혼자 혹은 가족과 역할을 나누어 감정을 실어 대화를 읽고 녹음</a:t>
            </a:r>
            <a:r>
              <a:rPr lang="en-US" altLang="ko-KR" sz="1200" dirty="0"/>
              <a:t>/</a:t>
            </a:r>
            <a:r>
              <a:rPr lang="ko-KR" altLang="en-US" sz="1200" dirty="0"/>
              <a:t>녹화해서 교사에게 보낸다</a:t>
            </a:r>
            <a:r>
              <a:rPr lang="en-US" altLang="ko-KR" sz="1200" dirty="0"/>
              <a:t>.(</a:t>
            </a:r>
            <a:r>
              <a:rPr lang="ko-KR" altLang="en-US" sz="1200" dirty="0"/>
              <a:t>카톡</a:t>
            </a:r>
            <a:r>
              <a:rPr lang="en-US" altLang="ko-KR" sz="1200" dirty="0"/>
              <a:t>, </a:t>
            </a:r>
            <a:r>
              <a:rPr lang="ko-KR" altLang="en-US" sz="1200" dirty="0"/>
              <a:t>이메일</a:t>
            </a:r>
            <a:r>
              <a:rPr lang="en-US" altLang="ko-KR" sz="12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058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듣기 질문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sz="1200" dirty="0"/>
              <a:t>1. </a:t>
            </a:r>
            <a:r>
              <a:rPr lang="ko-KR" altLang="en-US" sz="1200" dirty="0"/>
              <a:t>관객에게 부탁한 내용을 말해보세요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dirty="0"/>
              <a:t>     (1) </a:t>
            </a:r>
            <a:r>
              <a:rPr lang="ko-KR" altLang="en-US" dirty="0"/>
              <a:t>휴대전화 끄고 사진촬영 금지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   (2) </a:t>
            </a:r>
            <a:r>
              <a:rPr lang="ko-KR" altLang="en-US" dirty="0"/>
              <a:t>힘찬 박수</a:t>
            </a:r>
            <a:r>
              <a:rPr lang="en-US" altLang="ko-KR" dirty="0"/>
              <a:t>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0067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이해질문</a:t>
            </a:r>
            <a:endParaRPr lang="en-US" altLang="ko-KR" dirty="0"/>
          </a:p>
          <a:p>
            <a:pPr marL="228600" indent="-228600">
              <a:buAutoNum type="arabicPeriod"/>
            </a:pPr>
            <a:r>
              <a:rPr lang="ko-KR" altLang="en-US" dirty="0"/>
              <a:t>할아버지가 샘물을 마시고 어떻게 변했나요</a:t>
            </a:r>
            <a:r>
              <a:rPr lang="en-US" altLang="ko-KR" dirty="0"/>
              <a:t>? </a:t>
            </a:r>
            <a:r>
              <a:rPr lang="ko-KR" altLang="en-US" dirty="0" err="1"/>
              <a:t>젊어졌다</a:t>
            </a:r>
            <a:r>
              <a:rPr lang="en-US" altLang="ko-KR" dirty="0"/>
              <a:t>.</a:t>
            </a:r>
          </a:p>
          <a:p>
            <a:pPr marL="228600" indent="-228600">
              <a:buAutoNum type="arabicPeriod"/>
            </a:pPr>
            <a:r>
              <a:rPr lang="ko-KR" altLang="en-US" dirty="0"/>
              <a:t>그 모습을 본 옆집 할아버지는 어떻게 했나요</a:t>
            </a:r>
            <a:r>
              <a:rPr lang="en-US" altLang="ko-KR" dirty="0"/>
              <a:t>? </a:t>
            </a:r>
            <a:r>
              <a:rPr lang="ko-KR" altLang="en-US" dirty="0"/>
              <a:t>샘물을 계속 마셨다</a:t>
            </a:r>
            <a:r>
              <a:rPr lang="en-US" altLang="ko-KR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106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5274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429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4072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41693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52493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3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456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087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800" dirty="0"/>
              <a:t>대화</a:t>
            </a:r>
            <a:r>
              <a:rPr lang="en-US" altLang="ko-KR" sz="800" dirty="0"/>
              <a:t>(p69)</a:t>
            </a:r>
            <a:r>
              <a:rPr lang="ko-KR" altLang="en-US" sz="800" dirty="0"/>
              <a:t>와 듣고 말하기</a:t>
            </a:r>
            <a:r>
              <a:rPr lang="en-US" altLang="ko-KR" sz="800" dirty="0"/>
              <a:t>(p72)</a:t>
            </a:r>
            <a:r>
              <a:rPr lang="ko-KR" altLang="en-US" sz="800" dirty="0"/>
              <a:t> 중 선택하여 수업할 수 있습니다</a:t>
            </a:r>
            <a:r>
              <a:rPr lang="en-US" altLang="ko-KR" sz="800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도입질문을 한다</a:t>
            </a:r>
            <a:r>
              <a:rPr lang="en-US" altLang="ko-KR" sz="800" dirty="0"/>
              <a:t>: </a:t>
            </a:r>
            <a:r>
              <a:rPr lang="ko-KR" altLang="en-US" sz="800" dirty="0"/>
              <a:t>그림 속의 사람들은 무엇을 하고 있나요</a:t>
            </a:r>
            <a:r>
              <a:rPr lang="en-US" altLang="ko-KR" sz="800" dirty="0"/>
              <a:t>?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본문을 듣기 전에 그림을 보고 내용을 유추해본다</a:t>
            </a:r>
            <a:r>
              <a:rPr lang="en-US" altLang="ko-KR" sz="800" dirty="0"/>
              <a:t>. : </a:t>
            </a:r>
            <a:r>
              <a:rPr lang="ko-KR" altLang="en-US" sz="800" dirty="0"/>
              <a:t>공연에 대한 글임을 알려준다</a:t>
            </a:r>
            <a:r>
              <a:rPr lang="en-US" altLang="ko-KR" sz="8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자막을 보지 않고 듣도록 한다</a:t>
            </a:r>
            <a:r>
              <a:rPr lang="en-US" altLang="ko-KR" sz="8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이해질문</a:t>
            </a:r>
            <a:r>
              <a:rPr lang="en-US" altLang="ko-KR" sz="800" dirty="0"/>
              <a:t>: </a:t>
            </a:r>
            <a:r>
              <a:rPr lang="ko-KR" altLang="en-US" sz="800" dirty="0"/>
              <a:t>공연의 제목이 무엇인가요</a:t>
            </a:r>
            <a:r>
              <a:rPr lang="en-US" altLang="ko-KR" sz="800" dirty="0"/>
              <a:t>? </a:t>
            </a:r>
            <a:r>
              <a:rPr lang="ko-KR" altLang="en-US" sz="800" dirty="0"/>
              <a:t>난타</a:t>
            </a:r>
            <a:r>
              <a:rPr lang="en-US" altLang="ko-KR" sz="800" dirty="0"/>
              <a:t>                       </a:t>
            </a:r>
          </a:p>
          <a:p>
            <a:pPr marL="0" indent="0">
              <a:buNone/>
            </a:pPr>
            <a:r>
              <a:rPr lang="ko-KR" altLang="en-US" sz="800" dirty="0"/>
              <a:t>                      난타 공연에서 사용하는 것은 무엇인가요</a:t>
            </a:r>
            <a:r>
              <a:rPr lang="en-US" altLang="ko-KR" sz="800" dirty="0"/>
              <a:t>? </a:t>
            </a:r>
            <a:r>
              <a:rPr lang="ko-KR" altLang="en-US" sz="800" dirty="0"/>
              <a:t>칼</a:t>
            </a:r>
            <a:r>
              <a:rPr lang="en-US" altLang="ko-KR" sz="800" dirty="0"/>
              <a:t>, </a:t>
            </a:r>
            <a:r>
              <a:rPr lang="ko-KR" altLang="en-US" sz="800" dirty="0"/>
              <a:t>도마</a:t>
            </a:r>
            <a:r>
              <a:rPr lang="en-US" altLang="ko-KR" sz="800" dirty="0"/>
              <a:t>, </a:t>
            </a:r>
            <a:r>
              <a:rPr lang="ko-KR" altLang="en-US" sz="800" dirty="0"/>
              <a:t>냄비 같은 주방 기구</a:t>
            </a:r>
            <a:endParaRPr lang="en-US" altLang="ko-KR" sz="800" dirty="0"/>
          </a:p>
          <a:p>
            <a:pPr marL="0" indent="0">
              <a:buNone/>
            </a:pPr>
            <a:r>
              <a:rPr lang="en-US" altLang="ko-KR" sz="800" dirty="0"/>
              <a:t>5)  </a:t>
            </a:r>
            <a:r>
              <a:rPr lang="ko-KR" altLang="en-US" sz="800" dirty="0"/>
              <a:t>답을 생각하면서 다시 듣는다</a:t>
            </a:r>
            <a:r>
              <a:rPr lang="en-US" altLang="ko-KR" sz="800" dirty="0"/>
              <a:t>.</a:t>
            </a:r>
          </a:p>
          <a:p>
            <a:pPr marL="0" indent="0">
              <a:buNone/>
            </a:pPr>
            <a:r>
              <a:rPr lang="en-US" altLang="ko-KR" sz="800" dirty="0"/>
              <a:t>6)  </a:t>
            </a:r>
            <a:r>
              <a:rPr lang="ko-KR" altLang="en-US" sz="800" dirty="0"/>
              <a:t>한 </a:t>
            </a:r>
            <a:r>
              <a:rPr lang="ko-KR" altLang="en-US" sz="800" dirty="0" err="1"/>
              <a:t>문장씩</a:t>
            </a:r>
            <a:r>
              <a:rPr lang="ko-KR" altLang="en-US" sz="800" dirty="0"/>
              <a:t> 듣고 따라 하게 한다</a:t>
            </a:r>
            <a:r>
              <a:rPr lang="en-US" altLang="ko-KR" sz="800" dirty="0"/>
              <a:t>.</a:t>
            </a:r>
          </a:p>
          <a:p>
            <a:pPr marL="0" indent="0">
              <a:buNone/>
            </a:pPr>
            <a:r>
              <a:rPr lang="en-US" altLang="ko-KR" sz="800" dirty="0"/>
              <a:t>7)  </a:t>
            </a:r>
            <a:r>
              <a:rPr lang="ko-KR" altLang="en-US" sz="800" dirty="0"/>
              <a:t>과제</a:t>
            </a:r>
            <a:r>
              <a:rPr lang="en-US" altLang="ko-KR" sz="800" dirty="0"/>
              <a:t>: </a:t>
            </a:r>
            <a:r>
              <a:rPr lang="ko-KR" altLang="en-US" sz="800" dirty="0"/>
              <a:t>혼자 혹은 가족과 역할을 나누어 감정을 실어 대화를 읽고 녹음</a:t>
            </a:r>
            <a:r>
              <a:rPr lang="en-US" altLang="ko-KR" sz="800" dirty="0"/>
              <a:t>/</a:t>
            </a:r>
            <a:r>
              <a:rPr lang="ko-KR" altLang="en-US" sz="800" dirty="0"/>
              <a:t>녹화해서 교사에게 보낸다</a:t>
            </a:r>
            <a:r>
              <a:rPr lang="en-US" altLang="ko-KR" sz="800" dirty="0"/>
              <a:t>.(</a:t>
            </a:r>
            <a:r>
              <a:rPr lang="ko-KR" altLang="en-US" sz="800" dirty="0"/>
              <a:t>카톡</a:t>
            </a:r>
            <a:r>
              <a:rPr lang="en-US" altLang="ko-KR" sz="800" dirty="0"/>
              <a:t>, </a:t>
            </a:r>
            <a:r>
              <a:rPr lang="ko-KR" altLang="en-US" sz="800" dirty="0"/>
              <a:t>이메일</a:t>
            </a:r>
            <a:r>
              <a:rPr lang="en-US" altLang="ko-KR" sz="8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053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‘-</a:t>
            </a:r>
            <a:r>
              <a:rPr lang="ko-KR" altLang="en-US" dirty="0"/>
              <a:t>뿐만 아니라</a:t>
            </a:r>
            <a:r>
              <a:rPr lang="en-US" altLang="ko-KR" dirty="0"/>
              <a:t>’</a:t>
            </a:r>
            <a:r>
              <a:rPr lang="ko-KR" altLang="en-US" dirty="0"/>
              <a:t>는 명사에 붙어 앞의 내용 이외에도 뒤의 내용이 더 있음을 나타낼 때 사용한다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4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슬라이드 이미지 개체 틀 1">
            <a:extLst>
              <a:ext uri="{FF2B5EF4-FFF2-40B4-BE49-F238E27FC236}">
                <a16:creationId xmlns:a16="http://schemas.microsoft.com/office/drawing/2014/main" id="{6262B790-160A-2B40-96A2-0B3A040D6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슬라이드 노트 개체 틀 2">
            <a:extLst>
              <a:ext uri="{FF2B5EF4-FFF2-40B4-BE49-F238E27FC236}">
                <a16:creationId xmlns:a16="http://schemas.microsoft.com/office/drawing/2014/main" id="{521C10EA-E885-8E44-8282-F5A25FC3CD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5299" name="슬라이드 번호 개체 틀 3">
            <a:extLst>
              <a:ext uri="{FF2B5EF4-FFF2-40B4-BE49-F238E27FC236}">
                <a16:creationId xmlns:a16="http://schemas.microsoft.com/office/drawing/2014/main" id="{B79F09B7-25BF-A14E-865C-F06AD2687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88DC82E-B159-7947-B451-8798B84E3B8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02600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505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CDF70-9235-0040-A2F2-E8E6C7A2A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A44E2-FBB8-C048-9F5B-A2055E0DC3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226B7-6529-E041-84A8-6A5DC267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91111-4D7C-F943-B2C2-C49B9CD2F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C981C-E66D-B645-9F79-9930D1CA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71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A0A81-4ACC-6B43-B6E5-C6D17B65E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C3F3E4-6AD7-D144-B125-1E70124A8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59657-698A-0B41-9AD6-C872C0A6C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ACC0B-16BB-4D4D-BBB0-F73C86530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D7468-FD1C-4542-ABE1-9662D62F5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67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0765DD-EA9C-A34B-8959-CAFF9CD25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91986-8151-8D41-8285-11FB6CD67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98049-D62D-7943-A4B1-4905D1610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91627-5816-5242-B0D7-40A11E8BF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CDA71-0E8C-3A42-A729-817DFD349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352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1F552-9DB2-024C-9226-8B10D19E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40B74-F1D2-4A41-84E0-C613725EA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A6CC9-41A0-4E45-B3B4-25DCCA2E9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508E8-C188-1E48-AAF2-247179AC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B1A26-B98E-5C41-A23E-F0AEAAF3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970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7B1A2-4A6E-F947-B4D5-4574DC23B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067F7-9698-4B45-AC9B-8B02EC901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8C84E-9841-1E40-9FB3-4843E719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3ED30-E25B-D74A-96EE-3A50863B0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1DACF-2C3B-C241-BB15-CBD4BC94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9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1CA5-5C17-D648-8373-B3B38A74E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03FE3-292E-5C4D-AEF8-A46C08FBA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4CEA4-EFFE-CD42-9928-CAF9F993C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6F50A-CD32-934D-ACEC-FEA9DD6C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8903C-340A-1848-B0C7-5FFC73007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17FEE-52E4-9C4D-8330-A9F1B5CE4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86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73B9A-7BD1-7646-88FB-98C613A20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62157-E351-E842-9817-F57403021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94181-7FC3-F54C-8FB9-CB3243CD3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41D378-0DF9-2B4A-A5C1-0F2F90E339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F4A9BD-E442-B447-BC74-377EB0E4D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3D0888-46AB-3D41-ADBC-5F878249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8BCC44-4942-F040-9DAE-1C9EF36B7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A9ACC0-4B9E-5D47-85B4-5728212B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46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47F27-10DA-9840-A51E-61201DB1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8C0BD5-55BA-6848-8150-8B636EE7B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63C68-F204-D149-B8A5-069681210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A8EF6-2F99-3C48-A5AC-9E3AAA52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48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05A322-722B-3D4A-9515-D8F6B128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DC1656-CBDD-5D4E-A9FB-5A03074E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4D38F-AB0A-5E46-96C7-DA155C010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16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2551E-0D7E-7644-AFD3-B8CC46A8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58E84-8AB1-6E44-9761-711E49D82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3CDDF-AFFA-9242-934C-4C97FD7BC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0C5F9D-B322-4442-B024-71C7FE4F3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754C9-F5C2-BA42-9E1F-6C37B0098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9D1C5-DFB6-204C-8917-F96865FF8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38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FC7EA-58E1-9F44-BE22-B608EE550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649634-2A2C-A143-8690-DCEC54007C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0681DC-18F5-4C44-BAB4-A83B3A383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2915B-954B-5A44-B130-C64B35513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2D960-0092-B84A-BF71-61F6F992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B05D3-674A-4449-85C8-768751A0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06651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0608F5-E00F-7A4C-9F35-6EFF27E9E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B98E3-FB61-924A-88A0-14DB1283F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57C9E-3285-CF46-B9B0-0521BE7C9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67890-ACA9-5C43-9C3B-21855097B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144A8-B605-C14E-9E3B-63B2257E9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53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hyperlink" Target="https://www.123rf.com/photo_60004439_stock-vector-kid-running-" TargetMode="External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29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em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6.xml"/><Relationship Id="rId9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9sSYM4EP94?feature=oembed" TargetMode="External"/><Relationship Id="rId6" Type="http://schemas.openxmlformats.org/officeDocument/2006/relationships/image" Target="../media/image39.jpeg"/><Relationship Id="rId5" Type="http://schemas.openxmlformats.org/officeDocument/2006/relationships/image" Target="../media/image38.emf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42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NxU1CsszlaA?feature=oembed" TargetMode="External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reepik.com/premium-vector/bored-young-man-home-want-travel-working-from-home_7557425.htm" TargetMode="External"/><Relationship Id="rId3" Type="http://schemas.openxmlformats.org/officeDocument/2006/relationships/hyperlink" Target="https://www.gwanmunsa.org/mobile/_04/11" TargetMode="External"/><Relationship Id="rId7" Type="http://schemas.openxmlformats.org/officeDocument/2006/relationships/hyperlink" Target="https://www.dreamstime.com/illustration/performance-spectators.html" TargetMode="External"/><Relationship Id="rId12" Type="http://schemas.openxmlformats.org/officeDocument/2006/relationships/hyperlink" Target="https://www.lifentalk.com/705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vectorstock.com/royalty-free-vector/cartoon-characters-vitamin-pills-for-healthy-vector-12772292" TargetMode="External"/><Relationship Id="rId11" Type="http://schemas.openxmlformats.org/officeDocument/2006/relationships/hyperlink" Target="https://chicago.suntimes.com/entertainment-and-culture/2019/10/30/20932891/baby-shark-live-rosemont-theatre-chicago" TargetMode="External"/><Relationship Id="rId5" Type="http://schemas.openxmlformats.org/officeDocument/2006/relationships/hyperlink" Target="https://www.koya-culture.com/news/article.html?no=113084" TargetMode="External"/><Relationship Id="rId10" Type="http://schemas.openxmlformats.org/officeDocument/2006/relationships/hyperlink" Target="http://www.kookje.co.kr/news2011/asp/newsbody.asp?code=0500&amp;key=20151226.22013185246" TargetMode="External"/><Relationship Id="rId4" Type="http://schemas.openxmlformats.org/officeDocument/2006/relationships/hyperlink" Target="https://www.youtube.com/watch?v=BrGsOrW-qI0" TargetMode="External"/><Relationship Id="rId9" Type="http://schemas.openxmlformats.org/officeDocument/2006/relationships/hyperlink" Target="https://www.123rf.com/photo_60004439_stock-vector-kid-running-hurry-because-he-late-to-go-to-school-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BrGsOrW-qI0?feature=oembed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8342940/5-1_unit-7-&#54632;&#44760;&#54616;&#45716;-&#49888;&#45208;&#45716;-&#44277;&#50672;-flash-cards/?new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hyperlink" Target="https://quizlet.com/508159253/5-1_unit-8-&#51060;&#47784;&#51200;&#47784;-&#49464;&#49345;-&#49548;&#49885;-flash-cards/?new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8159253/5-1_unit-8-&#51060;&#47784;&#51200;&#47784;-&#49464;&#49345;-&#49548;&#49885;-flash-cards/?new" TargetMode="Externa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s://quizlet.com/505153873/&#51116;&#50808;&#46041;&#54252;&#47484;-&#50948;&#54620;-&#54620;&#44397;&#50612;-5-1-12&#44284;-flash-cards/" TargetMode="External"/><Relationship Id="rId4" Type="http://schemas.openxmlformats.org/officeDocument/2006/relationships/hyperlink" Target="https://quizlet.com/505576118/&#51116;&#50808;&#46041;&#54252;&#47484;-&#50948;&#54620;-&#54620;&#44397;&#50612;-5-1-unit13-flash-cards/?new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5576118/&#51116;&#50808;&#46041;&#54252;&#47484;-&#50948;&#54620;-&#54620;&#44397;&#50612;-5-1-unit13-flash-cards/?new" TargetMode="External"/><Relationship Id="rId2" Type="http://schemas.openxmlformats.org/officeDocument/2006/relationships/hyperlink" Target="https://quizlet.com/508159253/5-1_unit-8-&#51060;&#47784;&#51200;&#47784;-&#49464;&#49345;-&#49548;&#49885;-flash-cards/?new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hyperlink" Target="https://quizlet.com/505153873/&#51116;&#50808;&#46041;&#54252;&#47484;-&#50948;&#54620;-&#54620;&#44397;&#50612;-5-1-12&#44284;-flash-cards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5-1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>
            <a:extLst>
              <a:ext uri="{FF2B5EF4-FFF2-40B4-BE49-F238E27FC236}">
                <a16:creationId xmlns:a16="http://schemas.microsoft.com/office/drawing/2014/main" id="{30BFA45B-572D-4445-86AD-E0E7934E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6087" y="3346399"/>
            <a:ext cx="11835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/>
              <a:t>노래</a:t>
            </a:r>
            <a:endParaRPr lang="ko-KR" altLang="en-US" sz="3200" dirty="0"/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1F721D0-131A-654F-B2A3-6D2EE97B6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2579" y="3302000"/>
            <a:ext cx="496685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노래뿐만</a:t>
            </a:r>
            <a:r>
              <a:rPr lang="ko-KR" altLang="en-US" sz="3200" dirty="0"/>
              <a:t> 아니라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5" name="Text Box 6">
            <a:extLst>
              <a:ext uri="{FF2B5EF4-FFF2-40B4-BE49-F238E27FC236}">
                <a16:creationId xmlns:a16="http://schemas.microsoft.com/office/drawing/2014/main" id="{44FAAD86-C1F1-5E41-8F35-739F4EBB0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015" y="2581199"/>
            <a:ext cx="23125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토요일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02C86FC3-5825-1649-A96D-48A3CC80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2579" y="2514600"/>
            <a:ext cx="50339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토요일뿐만</a:t>
            </a:r>
            <a:r>
              <a:rPr lang="ko-KR" altLang="en-US" sz="3200" dirty="0"/>
              <a:t> 아니라</a:t>
            </a:r>
          </a:p>
        </p:txBody>
      </p:sp>
      <p:sp>
        <p:nvSpPr>
          <p:cNvPr id="54277" name="Text Box 17">
            <a:extLst>
              <a:ext uri="{FF2B5EF4-FFF2-40B4-BE49-F238E27FC236}">
                <a16:creationId xmlns:a16="http://schemas.microsoft.com/office/drawing/2014/main" id="{22074ED4-1E06-4046-AE41-6AAC0B70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015" y="4111599"/>
            <a:ext cx="14950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/>
              <a:t>피아노</a:t>
            </a:r>
            <a:endParaRPr lang="ko-KR" altLang="en-US" sz="3200" dirty="0"/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FA46FA9-E22D-234F-939B-9BB102D8E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2581" y="4089400"/>
            <a:ext cx="51954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 err="1"/>
              <a:t>피아노뿐만</a:t>
            </a:r>
            <a:r>
              <a:rPr lang="ko-KR" altLang="en-US" sz="3200" dirty="0"/>
              <a:t> 아니라</a:t>
            </a:r>
          </a:p>
        </p:txBody>
      </p:sp>
      <p:sp>
        <p:nvSpPr>
          <p:cNvPr id="54279" name="Text Box 20">
            <a:extLst>
              <a:ext uri="{FF2B5EF4-FFF2-40B4-BE49-F238E27FC236}">
                <a16:creationId xmlns:a16="http://schemas.microsoft.com/office/drawing/2014/main" id="{086A04EB-FAD1-0445-9551-8B8468AF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015" y="4876800"/>
            <a:ext cx="165468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/>
              <a:t>트로피</a:t>
            </a:r>
            <a:endParaRPr lang="ko-KR" altLang="en-US" sz="3200" dirty="0"/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BE77C7A-2DF3-A24A-8190-D5457459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2580" y="4876800"/>
            <a:ext cx="55435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 err="1"/>
              <a:t>트로피뿐만</a:t>
            </a:r>
            <a:r>
              <a:rPr lang="ko-KR" altLang="en-US" sz="3200" dirty="0"/>
              <a:t> 아니라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01D9F3-4524-DC44-B45B-AA63B7FE1456}"/>
              </a:ext>
            </a:extLst>
          </p:cNvPr>
          <p:cNvSpPr txBox="1"/>
          <p:nvPr/>
        </p:nvSpPr>
        <p:spPr>
          <a:xfrm>
            <a:off x="2670572" y="1340301"/>
            <a:ext cx="6850856" cy="104644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뿐만 아니라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넣어 봐요 </a:t>
            </a:r>
            <a:endParaRPr lang="en-US" altLang="ko-KR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Noun +</a:t>
            </a:r>
            <a:r>
              <a:rPr lang="en-US" altLang="ko-KR" sz="3000" dirty="0">
                <a:solidFill>
                  <a:srgbClr val="FF0000"/>
                </a:solidFill>
              </a:rPr>
              <a:t> </a:t>
            </a:r>
            <a:r>
              <a:rPr lang="ko-KR" altLang="en-US" sz="3200" dirty="0">
                <a:solidFill>
                  <a:srgbClr val="FF0000"/>
                </a:solidFill>
              </a:rPr>
              <a:t>뿐만 아니라</a:t>
            </a:r>
            <a:endParaRPr lang="ko-KR" altLang="en-US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6E1BE89-40C8-4C47-A799-7DF67642E73C}"/>
              </a:ext>
            </a:extLst>
          </p:cNvPr>
          <p:cNvCxnSpPr/>
          <p:nvPr/>
        </p:nvCxnSpPr>
        <p:spPr>
          <a:xfrm>
            <a:off x="4760356" y="2840927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5996200-6816-AD4B-A442-037509D83C10}"/>
              </a:ext>
            </a:extLst>
          </p:cNvPr>
          <p:cNvCxnSpPr/>
          <p:nvPr/>
        </p:nvCxnSpPr>
        <p:spPr>
          <a:xfrm>
            <a:off x="4760356" y="3628327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75B3996-8604-0A40-900F-1563B81A5500}"/>
              </a:ext>
            </a:extLst>
          </p:cNvPr>
          <p:cNvCxnSpPr/>
          <p:nvPr/>
        </p:nvCxnSpPr>
        <p:spPr>
          <a:xfrm>
            <a:off x="4760356" y="4415727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B8B1B46-0191-2444-A57F-01B8834F8CED}"/>
              </a:ext>
            </a:extLst>
          </p:cNvPr>
          <p:cNvCxnSpPr/>
          <p:nvPr/>
        </p:nvCxnSpPr>
        <p:spPr>
          <a:xfrm>
            <a:off x="4760356" y="5203127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866F8E-9D93-49B6-9E1B-CE732BA7A5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3312D91-018D-49D4-8D0D-88E3DAFC7BCF}"/>
              </a:ext>
            </a:extLst>
          </p:cNvPr>
          <p:cNvGrpSpPr/>
          <p:nvPr/>
        </p:nvGrpSpPr>
        <p:grpSpPr>
          <a:xfrm>
            <a:off x="2290236" y="86290"/>
            <a:ext cx="6850854" cy="929824"/>
            <a:chOff x="2486479" y="86290"/>
            <a:chExt cx="5040916" cy="929824"/>
          </a:xfrm>
        </p:grpSpPr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8419B5C0-30F9-474F-8233-5DDA331052FF}"/>
                </a:ext>
              </a:extLst>
            </p:cNvPr>
            <p:cNvSpPr txBox="1">
              <a:spLocks/>
            </p:cNvSpPr>
            <p:nvPr/>
          </p:nvSpPr>
          <p:spPr>
            <a:xfrm>
              <a:off x="3046187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7  </a:t>
              </a:r>
              <a:r>
                <a:rPr lang="ko-KR" altLang="en-US" sz="2800" dirty="0">
                  <a:solidFill>
                    <a:schemeClr val="tx1"/>
                  </a:solidFill>
                </a:rPr>
                <a:t>함께하는 신나는 공연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-</a:t>
              </a:r>
              <a:r>
                <a:rPr lang="ko-KR" altLang="en-US" sz="2800" dirty="0">
                  <a:solidFill>
                    <a:srgbClr val="FF0000"/>
                  </a:solidFill>
                </a:rPr>
                <a:t>뿐만 아니라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8D1C4A9-BDD4-400C-A4BA-62A384EE4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86479" y="86290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6152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835247" y="1262335"/>
            <a:ext cx="8521507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뿐만 아니라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P.70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500316" y="86290"/>
            <a:ext cx="6631660" cy="929824"/>
            <a:chOff x="2500316" y="86290"/>
            <a:chExt cx="6631660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060025" y="86290"/>
              <a:ext cx="6071951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7  </a:t>
              </a:r>
              <a:r>
                <a:rPr lang="ko-KR" altLang="en-US" sz="2800" dirty="0">
                  <a:solidFill>
                    <a:schemeClr val="tx1"/>
                  </a:solidFill>
                </a:rPr>
                <a:t>함께하는 신나는 공연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-</a:t>
              </a:r>
              <a:r>
                <a:rPr lang="ko-KR" altLang="en-US" sz="2800" dirty="0">
                  <a:solidFill>
                    <a:srgbClr val="FF0000"/>
                  </a:solidFill>
                </a:rPr>
                <a:t>뿐만 아니라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0316" y="137264"/>
              <a:ext cx="559709" cy="64633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9A4CDC7-B66C-4ED6-91E6-34A2A1B5D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1931" y="2819400"/>
            <a:ext cx="4192910" cy="33635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019352" y="5690501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265426" y="2096705"/>
            <a:ext cx="3826041" cy="1332295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이 주 후에 연극 발표회지</a:t>
            </a:r>
            <a:r>
              <a:rPr lang="en-US" altLang="ko-KR" sz="2400" dirty="0">
                <a:solidFill>
                  <a:schemeClr val="tx1"/>
                </a:solidFill>
              </a:rPr>
              <a:t>? </a:t>
            </a:r>
            <a:r>
              <a:rPr lang="ko-KR" altLang="en-US" sz="2400" dirty="0">
                <a:solidFill>
                  <a:schemeClr val="tx1"/>
                </a:solidFill>
              </a:rPr>
              <a:t>주말에도 연습해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100535" y="2080440"/>
            <a:ext cx="3826041" cy="1348560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응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 err="1">
                <a:solidFill>
                  <a:schemeClr val="tx1"/>
                </a:solidFill>
              </a:rPr>
              <a:t>토요일</a:t>
            </a:r>
            <a:r>
              <a:rPr lang="ko-KR" altLang="en-US" sz="2400" b="1" dirty="0" err="1">
                <a:solidFill>
                  <a:srgbClr val="FF0000"/>
                </a:solidFill>
              </a:rPr>
              <a:t>뿐만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r>
              <a:rPr lang="ko-KR" altLang="en-US" sz="2400" b="1" dirty="0">
                <a:solidFill>
                  <a:srgbClr val="FF0000"/>
                </a:solidFill>
              </a:rPr>
              <a:t>아니라</a:t>
            </a:r>
            <a:r>
              <a:rPr lang="ko-KR" altLang="en-US" sz="2400" dirty="0">
                <a:solidFill>
                  <a:schemeClr val="tx1"/>
                </a:solidFill>
              </a:rPr>
              <a:t> 일요일에도 연습하고 있어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64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641439" y="1220808"/>
            <a:ext cx="8909123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뿐만 아니라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P.70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544766" y="42283"/>
            <a:ext cx="6542760" cy="973831"/>
            <a:chOff x="2544766" y="42283"/>
            <a:chExt cx="6542760" cy="973831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104475" y="86290"/>
              <a:ext cx="5983051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7  </a:t>
              </a:r>
              <a:r>
                <a:rPr lang="ko-KR" altLang="en-US" sz="2800" dirty="0">
                  <a:solidFill>
                    <a:schemeClr val="tx1"/>
                  </a:solidFill>
                </a:rPr>
                <a:t>함께하는 신나는 공연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-</a:t>
              </a:r>
              <a:r>
                <a:rPr lang="ko-KR" altLang="en-US" sz="2800" dirty="0">
                  <a:solidFill>
                    <a:srgbClr val="FF0000"/>
                  </a:solidFill>
                </a:rPr>
                <a:t>뿐만 아니라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44766" y="42283"/>
              <a:ext cx="559709" cy="646331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1596EF4D-2AA5-4001-A88D-5E633B14AE2E}"/>
              </a:ext>
            </a:extLst>
          </p:cNvPr>
          <p:cNvSpPr/>
          <p:nvPr/>
        </p:nvSpPr>
        <p:spPr>
          <a:xfrm>
            <a:off x="8073957" y="5707704"/>
            <a:ext cx="1425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0C2956-B8C5-4DC5-BB38-A227558D7FD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753198" y="2772928"/>
            <a:ext cx="4322527" cy="3057886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140092" y="1946717"/>
            <a:ext cx="3273426" cy="1482283"/>
          </a:xfrm>
          <a:prstGeom prst="wedgeRoundRectCallout">
            <a:avLst>
              <a:gd name="adj1" fmla="val -45852"/>
              <a:gd name="adj2" fmla="val 79609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응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 err="1">
                <a:solidFill>
                  <a:schemeClr val="tx1"/>
                </a:solidFill>
              </a:rPr>
              <a:t>노래</a:t>
            </a:r>
            <a:r>
              <a:rPr lang="ko-KR" altLang="en-US" sz="2400" b="1" dirty="0" err="1">
                <a:solidFill>
                  <a:srgbClr val="FF0000"/>
                </a:solidFill>
              </a:rPr>
              <a:t>뿐만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r>
              <a:rPr lang="ko-KR" altLang="en-US" sz="2400" b="1" dirty="0">
                <a:solidFill>
                  <a:srgbClr val="FF0000"/>
                </a:solidFill>
              </a:rPr>
              <a:t>아니라</a:t>
            </a:r>
            <a:r>
              <a:rPr lang="ko-KR" altLang="en-US" sz="2400" dirty="0">
                <a:solidFill>
                  <a:schemeClr val="tx1"/>
                </a:solidFill>
              </a:rPr>
              <a:t> 연기도 연습해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81349" y="2082809"/>
            <a:ext cx="3413413" cy="1844233"/>
          </a:xfrm>
          <a:prstGeom prst="wedgeRoundRectCallout">
            <a:avLst>
              <a:gd name="adj1" fmla="val 39425"/>
              <a:gd name="adj2" fmla="val 70271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뮤지컬 배우가 되기 위해 노래 연습을 열심히 한다고 </a:t>
            </a:r>
            <a:r>
              <a:rPr lang="ko-KR" altLang="en-US" sz="2400" dirty="0" err="1">
                <a:solidFill>
                  <a:schemeClr val="tx1"/>
                </a:solidFill>
              </a:rPr>
              <a:t>들었어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98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662032" y="1191682"/>
            <a:ext cx="8867936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뿐만 아니라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P.70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646366" y="86290"/>
            <a:ext cx="6339560" cy="929824"/>
            <a:chOff x="2646366" y="86290"/>
            <a:chExt cx="6339560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206075" y="86290"/>
              <a:ext cx="5779851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7  </a:t>
              </a:r>
              <a:r>
                <a:rPr lang="ko-KR" altLang="en-US" sz="2800" dirty="0">
                  <a:solidFill>
                    <a:schemeClr val="tx1"/>
                  </a:solidFill>
                </a:rPr>
                <a:t>함께하는 신나는 공연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-</a:t>
              </a:r>
              <a:r>
                <a:rPr lang="ko-KR" altLang="en-US" sz="2800" dirty="0">
                  <a:solidFill>
                    <a:srgbClr val="FF0000"/>
                  </a:solidFill>
                </a:rPr>
                <a:t>뿐만 아니라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46366" y="107677"/>
              <a:ext cx="559709" cy="64633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6CA23B9-CF50-406B-93B7-65D63DEE1E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3327" y="2288931"/>
            <a:ext cx="4274455" cy="354188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1B0BB71-8456-40CF-8B64-CC960BDDF30C}"/>
              </a:ext>
            </a:extLst>
          </p:cNvPr>
          <p:cNvSpPr/>
          <p:nvPr/>
        </p:nvSpPr>
        <p:spPr>
          <a:xfrm>
            <a:off x="8073957" y="5707704"/>
            <a:ext cx="1425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32435" y="2067031"/>
            <a:ext cx="3540867" cy="1539989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축하해</a:t>
            </a:r>
            <a:r>
              <a:rPr lang="en-US" altLang="ko-KR" sz="2400" dirty="0">
                <a:solidFill>
                  <a:schemeClr val="tx1"/>
                </a:solidFill>
              </a:rPr>
              <a:t>! </a:t>
            </a:r>
            <a:r>
              <a:rPr lang="ko-KR" altLang="en-US" sz="2400" dirty="0">
                <a:solidFill>
                  <a:schemeClr val="tx1"/>
                </a:solidFill>
              </a:rPr>
              <a:t>한국어 말하기 대회에서 </a:t>
            </a:r>
            <a:r>
              <a:rPr lang="en-US" altLang="ko-KR" sz="2400" dirty="0">
                <a:solidFill>
                  <a:schemeClr val="tx1"/>
                </a:solidFill>
              </a:rPr>
              <a:t>1</a:t>
            </a:r>
            <a:r>
              <a:rPr lang="ko-KR" altLang="en-US" sz="2400" dirty="0">
                <a:solidFill>
                  <a:schemeClr val="tx1"/>
                </a:solidFill>
              </a:rPr>
              <a:t>등을 해서 트로피를 받았다고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407110" y="1889011"/>
            <a:ext cx="3345477" cy="1539989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네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 err="1">
                <a:solidFill>
                  <a:schemeClr val="tx1"/>
                </a:solidFill>
              </a:rPr>
              <a:t>트로피</a:t>
            </a:r>
            <a:r>
              <a:rPr lang="ko-KR" altLang="en-US" sz="2400" b="1" dirty="0" err="1">
                <a:solidFill>
                  <a:srgbClr val="FF0000"/>
                </a:solidFill>
              </a:rPr>
              <a:t>뿐만</a:t>
            </a:r>
            <a:r>
              <a:rPr lang="ko-KR" altLang="en-US" sz="2400" b="1" dirty="0">
                <a:solidFill>
                  <a:srgbClr val="FF0000"/>
                </a:solidFill>
              </a:rPr>
              <a:t> 아니라</a:t>
            </a:r>
            <a:r>
              <a:rPr lang="ko-KR" altLang="en-US" sz="2400" dirty="0">
                <a:solidFill>
                  <a:schemeClr val="tx1"/>
                </a:solidFill>
              </a:rPr>
              <a:t> 상품도 받았어요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72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696855" y="1189692"/>
            <a:ext cx="8798291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뿐만 아니라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P.70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692934" y="86290"/>
            <a:ext cx="6241372" cy="929824"/>
            <a:chOff x="2692934" y="86290"/>
            <a:chExt cx="6241372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257694" y="86290"/>
              <a:ext cx="5676612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7  </a:t>
              </a:r>
              <a:r>
                <a:rPr lang="ko-KR" altLang="en-US" sz="2800" dirty="0">
                  <a:solidFill>
                    <a:schemeClr val="tx1"/>
                  </a:solidFill>
                </a:rPr>
                <a:t>함께하는 신나는 공연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-</a:t>
              </a:r>
              <a:r>
                <a:rPr lang="ko-KR" altLang="en-US" sz="2800" dirty="0">
                  <a:solidFill>
                    <a:srgbClr val="FF0000"/>
                  </a:solidFill>
                </a:rPr>
                <a:t>뿐만 아니라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92934" y="86290"/>
              <a:ext cx="559709" cy="646331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268142" y="5752056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3A5DE7F-22D5-4E8C-984E-4F37D7B0A24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251325" y="2932930"/>
            <a:ext cx="3689350" cy="3065347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147050" y="2090831"/>
            <a:ext cx="3838576" cy="1520010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네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 err="1">
                <a:solidFill>
                  <a:schemeClr val="tx1"/>
                </a:solidFill>
              </a:rPr>
              <a:t>피아노</a:t>
            </a:r>
            <a:r>
              <a:rPr lang="ko-KR" altLang="en-US" sz="2400" b="1" dirty="0" err="1">
                <a:solidFill>
                  <a:srgbClr val="FF0000"/>
                </a:solidFill>
              </a:rPr>
              <a:t>뿐만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r>
              <a:rPr lang="ko-KR" altLang="en-US" sz="2400" b="1" dirty="0">
                <a:solidFill>
                  <a:srgbClr val="FF0000"/>
                </a:solidFill>
              </a:rPr>
              <a:t>아니라</a:t>
            </a:r>
            <a:r>
              <a:rPr lang="ko-KR" altLang="en-US" sz="2400" dirty="0">
                <a:solidFill>
                  <a:schemeClr val="tx1"/>
                </a:solidFill>
              </a:rPr>
              <a:t> 바이올린도 배워요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490339" y="2172925"/>
            <a:ext cx="3554611" cy="1520010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요즘 피아노를 배우고 있다면서</a:t>
            </a:r>
            <a:r>
              <a:rPr lang="en-US" altLang="ko-KR" sz="2400" dirty="0">
                <a:solidFill>
                  <a:schemeClr val="tx1"/>
                </a:solidFill>
              </a:rPr>
              <a:t>? </a:t>
            </a:r>
            <a:r>
              <a:rPr lang="ko-KR" altLang="en-US" sz="2400" dirty="0">
                <a:solidFill>
                  <a:schemeClr val="tx1"/>
                </a:solidFill>
              </a:rPr>
              <a:t>악기 연주를 좋아하나 </a:t>
            </a:r>
            <a:r>
              <a:rPr lang="ko-KR" altLang="en-US" sz="2400" dirty="0" err="1">
                <a:solidFill>
                  <a:schemeClr val="tx1"/>
                </a:solidFill>
              </a:rPr>
              <a:t>보구나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8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443752" y="86290"/>
            <a:ext cx="6574511" cy="929824"/>
            <a:chOff x="2581211" y="86290"/>
            <a:chExt cx="5040917" cy="92982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140920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7. </a:t>
              </a:r>
              <a:r>
                <a:rPr lang="ko-KR" altLang="en-US" sz="2800" dirty="0">
                  <a:solidFill>
                    <a:schemeClr val="tx1"/>
                  </a:solidFill>
                </a:rPr>
                <a:t>함께하는 신나는 공연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-</a:t>
              </a:r>
              <a:r>
                <a:rPr lang="ko-KR" altLang="en-US" sz="2800" dirty="0">
                  <a:solidFill>
                    <a:srgbClr val="FF0000"/>
                  </a:solidFill>
                </a:rPr>
                <a:t>뿐만 아니라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81211" y="86290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5474520" y="2190171"/>
            <a:ext cx="547687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고려청자는 </a:t>
            </a:r>
            <a:r>
              <a:rPr lang="en-US" altLang="ko-KR" sz="2500" dirty="0"/>
              <a:t>(</a:t>
            </a:r>
            <a:r>
              <a:rPr lang="ko-KR" altLang="en-US" sz="2500" dirty="0"/>
              <a:t>모양</a:t>
            </a:r>
            <a:r>
              <a:rPr lang="en-US" altLang="ko-KR" sz="2500" dirty="0"/>
              <a:t>, </a:t>
            </a:r>
            <a:r>
              <a:rPr lang="ko-KR" altLang="en-US" sz="2500" dirty="0"/>
              <a:t>색깔</a:t>
            </a:r>
            <a:r>
              <a:rPr lang="en-US" altLang="ko-KR" sz="2500" dirty="0"/>
              <a:t>, </a:t>
            </a:r>
            <a:r>
              <a:rPr lang="ko-KR" altLang="en-US" sz="2500" dirty="0"/>
              <a:t>아름답다</a:t>
            </a:r>
            <a:r>
              <a:rPr lang="en-US" altLang="ko-KR" sz="2500" dirty="0"/>
              <a:t>).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6214" y="3020587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5474520" y="3078671"/>
            <a:ext cx="60800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 err="1">
                <a:solidFill>
                  <a:srgbClr val="FF0000"/>
                </a:solidFill>
              </a:rPr>
              <a:t>모양뿐만</a:t>
            </a:r>
            <a:r>
              <a:rPr lang="ko-KR" altLang="en-US" sz="2500" b="1" dirty="0">
                <a:solidFill>
                  <a:srgbClr val="FF0000"/>
                </a:solidFill>
              </a:rPr>
              <a:t> 아니라 색깔도 아름다워요</a:t>
            </a:r>
            <a:r>
              <a:rPr lang="en-US" altLang="ko-KR" sz="2500" b="1" dirty="0">
                <a:solidFill>
                  <a:srgbClr val="FF0000"/>
                </a:solidFill>
              </a:rPr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5008626" y="3967170"/>
            <a:ext cx="72866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고려청자는 </a:t>
            </a:r>
            <a:r>
              <a:rPr lang="ko-KR" altLang="en-US" sz="2500" b="1" dirty="0" err="1">
                <a:solidFill>
                  <a:srgbClr val="FF0000"/>
                </a:solidFill>
              </a:rPr>
              <a:t>모양뿐만</a:t>
            </a:r>
            <a:r>
              <a:rPr lang="ko-KR" altLang="en-US" sz="2500" b="1" dirty="0">
                <a:solidFill>
                  <a:srgbClr val="FF0000"/>
                </a:solidFill>
              </a:rPr>
              <a:t> 아니라 색깔도 아름다워요</a:t>
            </a:r>
            <a:r>
              <a:rPr lang="en-US" altLang="ko-KR" sz="2500" b="1" dirty="0">
                <a:solidFill>
                  <a:srgbClr val="FF0000"/>
                </a:solidFill>
              </a:rPr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E910E4F-8A50-4E11-94B5-8C1102673FA1}"/>
              </a:ext>
            </a:extLst>
          </p:cNvPr>
          <p:cNvSpPr/>
          <p:nvPr/>
        </p:nvSpPr>
        <p:spPr>
          <a:xfrm>
            <a:off x="710778" y="5602456"/>
            <a:ext cx="367249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https://www.koya-culture.com/news/article.html?no=113084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54A740-8601-45EC-A62B-BB9F8EC1EB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558" y="1661941"/>
            <a:ext cx="3851877" cy="3606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460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742071" y="67110"/>
            <a:ext cx="6707859" cy="949004"/>
            <a:chOff x="3033040" y="67110"/>
            <a:chExt cx="5396544" cy="94900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86290"/>
              <a:ext cx="4836835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7  </a:t>
              </a:r>
              <a:r>
                <a:rPr lang="ko-KR" altLang="en-US" sz="2800" dirty="0">
                  <a:solidFill>
                    <a:schemeClr val="tx1"/>
                  </a:solidFill>
                </a:rPr>
                <a:t>함께하는 신나는 공연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-</a:t>
              </a:r>
              <a:r>
                <a:rPr lang="ko-KR" altLang="en-US" sz="2800" dirty="0">
                  <a:solidFill>
                    <a:srgbClr val="FF0000"/>
                  </a:solidFill>
                </a:rPr>
                <a:t>뿐만 아니라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4470374" y="2168987"/>
            <a:ext cx="784859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          이 비타민은 </a:t>
            </a:r>
            <a:r>
              <a:rPr lang="en-US" altLang="ko-KR" sz="2500" dirty="0"/>
              <a:t>(</a:t>
            </a:r>
            <a:r>
              <a:rPr lang="ko-KR" altLang="en-US" sz="2500" dirty="0"/>
              <a:t>어린이</a:t>
            </a:r>
            <a:r>
              <a:rPr lang="en-US" altLang="ko-KR" sz="2500" dirty="0"/>
              <a:t>, </a:t>
            </a:r>
            <a:r>
              <a:rPr lang="ko-KR" altLang="en-US" sz="2500" dirty="0"/>
              <a:t>어른</a:t>
            </a:r>
            <a:r>
              <a:rPr lang="en-US" altLang="ko-KR" sz="2500" dirty="0"/>
              <a:t>, </a:t>
            </a:r>
            <a:r>
              <a:rPr lang="ko-KR" altLang="en-US" sz="2500" dirty="0"/>
              <a:t>좋다</a:t>
            </a:r>
            <a:r>
              <a:rPr lang="en-US" altLang="ko-KR" sz="2500" dirty="0"/>
              <a:t>).</a:t>
            </a:r>
            <a:r>
              <a:rPr lang="ko-KR" altLang="en-US" sz="2500" dirty="0"/>
              <a:t> 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0374" y="3062428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5112285" y="3125908"/>
            <a:ext cx="66591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 err="1">
                <a:solidFill>
                  <a:srgbClr val="FF0000"/>
                </a:solidFill>
              </a:rPr>
              <a:t>어린이뿐만</a:t>
            </a:r>
            <a:r>
              <a:rPr lang="ko-KR" altLang="en-US" sz="2500" b="1" dirty="0">
                <a:solidFill>
                  <a:srgbClr val="FF0000"/>
                </a:solidFill>
              </a:rPr>
              <a:t> 아니라 어른에게도 좋아요</a:t>
            </a:r>
            <a:r>
              <a:rPr lang="en-US" altLang="ko-KR" sz="2500" b="1" dirty="0">
                <a:solidFill>
                  <a:srgbClr val="FF0000"/>
                </a:solidFill>
              </a:rPr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4256446" y="4082829"/>
            <a:ext cx="793555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dirty="0"/>
              <a:t>이 비타민은 </a:t>
            </a:r>
            <a:r>
              <a:rPr lang="ko-KR" altLang="en-US" sz="2500" b="1" dirty="0" err="1">
                <a:solidFill>
                  <a:srgbClr val="FF0000"/>
                </a:solidFill>
              </a:rPr>
              <a:t>어린이뿐만</a:t>
            </a:r>
            <a:r>
              <a:rPr lang="ko-KR" altLang="en-US" sz="2500" b="1" dirty="0">
                <a:solidFill>
                  <a:srgbClr val="FF0000"/>
                </a:solidFill>
              </a:rPr>
              <a:t> 아니라 어른에게도 좋아요</a:t>
            </a:r>
            <a:r>
              <a:rPr lang="en-US" altLang="ko-KR" sz="2500" b="1" dirty="0">
                <a:solidFill>
                  <a:srgbClr val="FF0000"/>
                </a:solidFill>
              </a:rPr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8CC863-82A4-48B6-B397-131EFEDB9D3B}"/>
              </a:ext>
            </a:extLst>
          </p:cNvPr>
          <p:cNvSpPr/>
          <p:nvPr/>
        </p:nvSpPr>
        <p:spPr>
          <a:xfrm>
            <a:off x="340718" y="5366446"/>
            <a:ext cx="35766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https://www.vectorstock.com/royalty-free-vector/</a:t>
            </a:r>
          </a:p>
          <a:p>
            <a:r>
              <a:rPr lang="en-US" sz="1000" dirty="0"/>
              <a:t>cartoon-characters-vitamin-pills-for-healthy-vector-12772292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FD9521-3066-434A-A528-1BBA74A478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545" y="1548513"/>
            <a:ext cx="3376783" cy="3436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118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411415" y="86290"/>
            <a:ext cx="6809461" cy="929824"/>
            <a:chOff x="2411415" y="86290"/>
            <a:chExt cx="6809461" cy="92982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2971124" y="86290"/>
              <a:ext cx="6249752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7. </a:t>
              </a:r>
              <a:r>
                <a:rPr lang="ko-KR" altLang="en-US" sz="2800" dirty="0">
                  <a:solidFill>
                    <a:schemeClr val="tx1"/>
                  </a:solidFill>
                </a:rPr>
                <a:t>함께하는 신나는 공연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-</a:t>
              </a:r>
              <a:r>
                <a:rPr lang="ko-KR" altLang="en-US" sz="2800" dirty="0">
                  <a:solidFill>
                    <a:srgbClr val="FF0000"/>
                  </a:solidFill>
                </a:rPr>
                <a:t>뿐만 아니라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11415" y="103709"/>
              <a:ext cx="559709" cy="646331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416052" y="4000389"/>
            <a:ext cx="116001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dirty="0"/>
              <a:t>로라는 </a:t>
            </a:r>
            <a:r>
              <a:rPr lang="en-US" altLang="ko-KR" sz="2500" dirty="0"/>
              <a:t>(</a:t>
            </a:r>
            <a:r>
              <a:rPr lang="ko-KR" altLang="en-US" sz="2500" dirty="0"/>
              <a:t>영화</a:t>
            </a:r>
            <a:r>
              <a:rPr lang="en-US" altLang="ko-KR" sz="2500" dirty="0"/>
              <a:t>, </a:t>
            </a:r>
            <a:r>
              <a:rPr lang="ko-KR" altLang="en-US" sz="2500" dirty="0"/>
              <a:t>뮤지컬</a:t>
            </a:r>
            <a:r>
              <a:rPr lang="en-US" altLang="ko-KR" sz="2500" dirty="0"/>
              <a:t>, </a:t>
            </a:r>
            <a:r>
              <a:rPr lang="ko-KR" altLang="en-US" sz="2500" dirty="0"/>
              <a:t>자주 보러 가다</a:t>
            </a:r>
            <a:r>
              <a:rPr lang="en-US" altLang="ko-KR" sz="2500" dirty="0"/>
              <a:t>).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3170" y="4651704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3471341" y="4695456"/>
            <a:ext cx="669705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 err="1">
                <a:solidFill>
                  <a:srgbClr val="FF0000"/>
                </a:solidFill>
              </a:rPr>
              <a:t>영화뿐만</a:t>
            </a:r>
            <a:r>
              <a:rPr lang="ko-KR" altLang="en-US" sz="2500" b="1" dirty="0">
                <a:solidFill>
                  <a:srgbClr val="FF0000"/>
                </a:solidFill>
              </a:rPr>
              <a:t> 아니라 뮤지컬도 자주 보러 가요</a:t>
            </a:r>
            <a:r>
              <a:rPr lang="en-US" altLang="ko-KR" sz="2500" b="1" dirty="0">
                <a:solidFill>
                  <a:srgbClr val="FF0000"/>
                </a:solidFill>
              </a:rPr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2774396" y="5390523"/>
            <a:ext cx="74771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로라는 </a:t>
            </a:r>
            <a:r>
              <a:rPr lang="ko-KR" altLang="en-US" sz="2500" b="1" dirty="0" err="1">
                <a:solidFill>
                  <a:srgbClr val="FF0000"/>
                </a:solidFill>
              </a:rPr>
              <a:t>영화뿐만</a:t>
            </a:r>
            <a:r>
              <a:rPr lang="ko-KR" altLang="en-US" sz="2500" b="1" dirty="0">
                <a:solidFill>
                  <a:srgbClr val="FF0000"/>
                </a:solidFill>
              </a:rPr>
              <a:t> 아니라 뮤지컬도 자주 보러 가요</a:t>
            </a:r>
            <a:r>
              <a:rPr lang="en-US" altLang="ko-KR" sz="2500" b="1" dirty="0">
                <a:solidFill>
                  <a:srgbClr val="FF0000"/>
                </a:solidFill>
              </a:rPr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4FE63B-D16F-4FB7-9303-3DB7DC698A6D}"/>
              </a:ext>
            </a:extLst>
          </p:cNvPr>
          <p:cNvSpPr/>
          <p:nvPr/>
        </p:nvSpPr>
        <p:spPr>
          <a:xfrm>
            <a:off x="8772254" y="3087309"/>
            <a:ext cx="25954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https://www.dreamstime.com/illustration/</a:t>
            </a:r>
          </a:p>
          <a:p>
            <a:r>
              <a:rPr lang="en-US" sz="1000" dirty="0"/>
              <a:t>performance-spectators.html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2165D3-B87D-476C-A054-59F47FC32E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9525" y="1093061"/>
            <a:ext cx="4552950" cy="25968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751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21617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376502" y="1108300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* </a:t>
            </a:r>
            <a:r>
              <a:rPr lang="en-US" altLang="ko-KR" sz="3600" dirty="0">
                <a:solidFill>
                  <a:srgbClr val="FF0000"/>
                </a:solidFill>
              </a:rPr>
              <a:t>-</a:t>
            </a:r>
            <a:r>
              <a:rPr lang="ko-KR" altLang="en-US" sz="3600" dirty="0">
                <a:solidFill>
                  <a:srgbClr val="FF0000"/>
                </a:solidFill>
              </a:rPr>
              <a:t>기는커녕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286014" y="2858634"/>
            <a:ext cx="112858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400" dirty="0"/>
              <a:t>1. </a:t>
            </a:r>
            <a:r>
              <a:rPr lang="ko-KR" altLang="en-US" sz="2400" dirty="0"/>
              <a:t>뮤지컬을 보러 갔는데 </a:t>
            </a:r>
            <a:r>
              <a:rPr lang="ko-KR" altLang="en-US" sz="2400" b="1" u="sng" dirty="0" err="1">
                <a:solidFill>
                  <a:srgbClr val="FF0000"/>
                </a:solidFill>
              </a:rPr>
              <a:t>재미있기는커녕</a:t>
            </a:r>
            <a:r>
              <a:rPr lang="ko-KR" altLang="en-US" sz="2400" dirty="0"/>
              <a:t> 지루하기만 </a:t>
            </a:r>
            <a:r>
              <a:rPr lang="ko-KR" altLang="en-US" sz="2400" dirty="0" err="1"/>
              <a:t>했어</a:t>
            </a:r>
            <a:r>
              <a:rPr lang="en-US" altLang="ko-KR" sz="2400" dirty="0"/>
              <a:t>.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286014" y="3471543"/>
            <a:ext cx="11195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2400" dirty="0"/>
              <a:t>2. </a:t>
            </a:r>
            <a:r>
              <a:rPr lang="ko-KR" altLang="en-US" sz="2400" dirty="0"/>
              <a:t>도서관에 갔는데 문을 닫아서 책을 </a:t>
            </a:r>
            <a:r>
              <a:rPr lang="ko-KR" altLang="en-US" sz="2400" b="1" u="sng" dirty="0" err="1">
                <a:solidFill>
                  <a:srgbClr val="FF0000"/>
                </a:solidFill>
              </a:rPr>
              <a:t>빌리기는커녕</a:t>
            </a:r>
            <a:r>
              <a:rPr lang="ko-KR" altLang="en-US" sz="2400" dirty="0"/>
              <a:t> 들어가지도 못했어요</a:t>
            </a:r>
            <a:r>
              <a:rPr lang="en-US" altLang="ko-KR" sz="2400" dirty="0"/>
              <a:t>.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317187" y="4084452"/>
            <a:ext cx="11285846" cy="1717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 </a:t>
            </a:r>
            <a:r>
              <a:rPr lang="en-US" altLang="ko-KR" sz="2400" dirty="0"/>
              <a:t>3. A</a:t>
            </a:r>
            <a:r>
              <a:rPr lang="ko-KR" altLang="en-US" sz="2400" dirty="0"/>
              <a:t>  주말에 잘 쉬었어요</a:t>
            </a:r>
            <a:r>
              <a:rPr lang="en-US" altLang="ko-KR" sz="24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 B </a:t>
            </a:r>
            <a:r>
              <a:rPr lang="ko-KR" altLang="en-US" sz="2400" dirty="0"/>
              <a:t> 아니요</a:t>
            </a:r>
            <a:r>
              <a:rPr lang="en-US" altLang="ko-KR" sz="2400" dirty="0"/>
              <a:t>, </a:t>
            </a:r>
            <a:r>
              <a:rPr lang="ko-KR" altLang="en-US" sz="2400" dirty="0"/>
              <a:t>다음 주에 있을 동화 대회 때문에 </a:t>
            </a:r>
            <a:r>
              <a:rPr lang="ko-KR" altLang="en-US" sz="2400" b="1" u="sng" dirty="0" err="1">
                <a:solidFill>
                  <a:srgbClr val="FF0000"/>
                </a:solidFill>
              </a:rPr>
              <a:t>쉬기는커녕</a:t>
            </a:r>
            <a:r>
              <a:rPr lang="ko-KR" altLang="en-US" sz="2400" dirty="0"/>
              <a:t> 동화 외우느라 잠도 </a:t>
            </a:r>
            <a:endParaRPr lang="en-US" altLang="ko-KR" sz="2400" dirty="0"/>
          </a:p>
          <a:p>
            <a:pPr>
              <a:lnSpc>
                <a:spcPct val="150000"/>
              </a:lnSpc>
            </a:pPr>
            <a:r>
              <a:rPr lang="en-US" altLang="ko-KR" sz="2400" dirty="0"/>
              <a:t>           </a:t>
            </a:r>
            <a:r>
              <a:rPr lang="ko-KR" altLang="en-US" sz="2400" dirty="0"/>
              <a:t>잘 못 잤어요</a:t>
            </a:r>
            <a:r>
              <a:rPr lang="en-US" altLang="ko-KR" sz="24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76502" y="1749112"/>
            <a:ext cx="11434498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  (Attached to a </a:t>
            </a:r>
            <a:r>
              <a:rPr lang="en-US" altLang="ko-KR" sz="2800" dirty="0"/>
              <a:t>verb or an adjective</a:t>
            </a:r>
            <a:r>
              <a:rPr lang="en-US" sz="2800" dirty="0"/>
              <a:t>) This is used when the first part is difficult to fulfill and the next part is also difficult and impossible to fulfill.</a:t>
            </a: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6C1888A2-A7DA-4E95-B19F-F74A9C4CE6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216DDFE-6F0E-4DB6-B075-A60C9462EC5F}"/>
              </a:ext>
            </a:extLst>
          </p:cNvPr>
          <p:cNvGrpSpPr/>
          <p:nvPr/>
        </p:nvGrpSpPr>
        <p:grpSpPr>
          <a:xfrm>
            <a:off x="2511130" y="41078"/>
            <a:ext cx="6498311" cy="975036"/>
            <a:chOff x="2597971" y="41078"/>
            <a:chExt cx="5417054" cy="975036"/>
          </a:xfrm>
        </p:grpSpPr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7437F555-5FDE-454D-BC5E-E2D59A4372CA}"/>
                </a:ext>
              </a:extLst>
            </p:cNvPr>
            <p:cNvSpPr txBox="1">
              <a:spLocks/>
            </p:cNvSpPr>
            <p:nvPr/>
          </p:nvSpPr>
          <p:spPr>
            <a:xfrm>
              <a:off x="3157680" y="86290"/>
              <a:ext cx="4857345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7  </a:t>
              </a:r>
              <a:r>
                <a:rPr lang="ko-KR" altLang="en-US" sz="2800" dirty="0">
                  <a:solidFill>
                    <a:schemeClr val="tx1"/>
                  </a:solidFill>
                </a:rPr>
                <a:t>함께하는 신나는 공연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기는커녕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362CC2A-734F-4F10-8744-77AD22861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97971" y="41078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359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>
            <a:extLst>
              <a:ext uri="{FF2B5EF4-FFF2-40B4-BE49-F238E27FC236}">
                <a16:creationId xmlns:a16="http://schemas.microsoft.com/office/drawing/2014/main" id="{30BFA45B-572D-4445-86AD-E0E7934E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331707"/>
            <a:ext cx="270816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버스를 타다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1F721D0-131A-654F-B2A3-6D2EE97B6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3331708"/>
            <a:ext cx="54200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버스를 </a:t>
            </a:r>
            <a:r>
              <a:rPr lang="ko-KR" altLang="en-US" sz="3200" dirty="0" err="1"/>
              <a:t>타기는커녕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5" name="Text Box 6">
            <a:extLst>
              <a:ext uri="{FF2B5EF4-FFF2-40B4-BE49-F238E27FC236}">
                <a16:creationId xmlns:a16="http://schemas.microsoft.com/office/drawing/2014/main" id="{44FAAD86-C1F1-5E41-8F35-739F4EBB0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6098" y="2559161"/>
            <a:ext cx="11906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좋다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02C86FC3-5825-1649-A96D-48A3CC80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2559162"/>
            <a:ext cx="54200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 err="1"/>
              <a:t>좋기는커녕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7" name="Text Box 17">
            <a:extLst>
              <a:ext uri="{FF2B5EF4-FFF2-40B4-BE49-F238E27FC236}">
                <a16:creationId xmlns:a16="http://schemas.microsoft.com/office/drawing/2014/main" id="{22074ED4-1E06-4046-AE41-6AAC0B70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8694" y="4104253"/>
            <a:ext cx="25054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/>
              <a:t>고마워하다</a:t>
            </a:r>
            <a:endParaRPr lang="ko-KR" altLang="en-US" sz="3200" dirty="0"/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FA46FA9-E22D-234F-939B-9BB102D8E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6751" y="4104254"/>
            <a:ext cx="51954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 err="1"/>
              <a:t>고마워하기는커녕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9" name="Text Box 20">
            <a:extLst>
              <a:ext uri="{FF2B5EF4-FFF2-40B4-BE49-F238E27FC236}">
                <a16:creationId xmlns:a16="http://schemas.microsoft.com/office/drawing/2014/main" id="{086A04EB-FAD1-0445-9551-8B8468AF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2" y="4876800"/>
            <a:ext cx="26296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공부를 하다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BE77C7A-2DF3-A24A-8190-D5457459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799" y="4876800"/>
            <a:ext cx="55435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/>
              <a:t>공부를 </a:t>
            </a:r>
            <a:r>
              <a:rPr lang="ko-KR" altLang="en-US" sz="3200" dirty="0" err="1"/>
              <a:t>하기는커녕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01D9F3-4524-DC44-B45B-AA63B7FE1456}"/>
              </a:ext>
            </a:extLst>
          </p:cNvPr>
          <p:cNvSpPr txBox="1"/>
          <p:nvPr/>
        </p:nvSpPr>
        <p:spPr>
          <a:xfrm>
            <a:off x="2670572" y="1130062"/>
            <a:ext cx="6850856" cy="104644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기는커녕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넣어 봐요 </a:t>
            </a:r>
            <a:endParaRPr lang="en-US" altLang="ko-KR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Verb/Adjective +</a:t>
            </a:r>
            <a:r>
              <a:rPr lang="en-US" altLang="ko-KR" sz="3000" dirty="0">
                <a:solidFill>
                  <a:srgbClr val="FF0000"/>
                </a:solidFill>
              </a:rPr>
              <a:t> </a:t>
            </a:r>
            <a:r>
              <a:rPr lang="ko-KR" altLang="en-US" sz="3200" dirty="0">
                <a:solidFill>
                  <a:srgbClr val="FF0000"/>
                </a:solidFill>
              </a:rPr>
              <a:t>기는커녕</a:t>
            </a:r>
            <a:endParaRPr lang="ko-KR" altLang="en-US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6E1BE89-40C8-4C47-A799-7DF67642E73C}"/>
              </a:ext>
            </a:extLst>
          </p:cNvPr>
          <p:cNvCxnSpPr/>
          <p:nvPr/>
        </p:nvCxnSpPr>
        <p:spPr>
          <a:xfrm>
            <a:off x="5105400" y="2847677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5996200-6816-AD4B-A442-037509D83C10}"/>
              </a:ext>
            </a:extLst>
          </p:cNvPr>
          <p:cNvCxnSpPr/>
          <p:nvPr/>
        </p:nvCxnSpPr>
        <p:spPr>
          <a:xfrm>
            <a:off x="5105400" y="3635077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75B3996-8604-0A40-900F-1563B81A5500}"/>
              </a:ext>
            </a:extLst>
          </p:cNvPr>
          <p:cNvCxnSpPr/>
          <p:nvPr/>
        </p:nvCxnSpPr>
        <p:spPr>
          <a:xfrm>
            <a:off x="5105400" y="4422477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B8B1B46-0191-2444-A57F-01B8834F8CED}"/>
              </a:ext>
            </a:extLst>
          </p:cNvPr>
          <p:cNvCxnSpPr/>
          <p:nvPr/>
        </p:nvCxnSpPr>
        <p:spPr>
          <a:xfrm>
            <a:off x="5105400" y="5209877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own Arrow 1">
            <a:extLst>
              <a:ext uri="{FF2B5EF4-FFF2-40B4-BE49-F238E27FC236}">
                <a16:creationId xmlns:a16="http://schemas.microsoft.com/office/drawing/2014/main" id="{BD84D320-FA95-984F-B515-8E2B8800B244}"/>
              </a:ext>
            </a:extLst>
          </p:cNvPr>
          <p:cNvSpPr/>
          <p:nvPr/>
        </p:nvSpPr>
        <p:spPr>
          <a:xfrm>
            <a:off x="4283275" y="2737611"/>
            <a:ext cx="317500" cy="265894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866F8E-9D93-49B6-9E1B-CE732BA7A5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3312D91-018D-49D4-8D0D-88E3DAFC7BCF}"/>
              </a:ext>
            </a:extLst>
          </p:cNvPr>
          <p:cNvGrpSpPr/>
          <p:nvPr/>
        </p:nvGrpSpPr>
        <p:grpSpPr>
          <a:xfrm>
            <a:off x="2595565" y="86290"/>
            <a:ext cx="6441161" cy="929824"/>
            <a:chOff x="2595565" y="86290"/>
            <a:chExt cx="6441161" cy="929824"/>
          </a:xfrm>
        </p:grpSpPr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8419B5C0-30F9-474F-8233-5DDA331052FF}"/>
                </a:ext>
              </a:extLst>
            </p:cNvPr>
            <p:cNvSpPr txBox="1">
              <a:spLocks/>
            </p:cNvSpPr>
            <p:nvPr/>
          </p:nvSpPr>
          <p:spPr>
            <a:xfrm>
              <a:off x="3155274" y="86290"/>
              <a:ext cx="5881452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7  </a:t>
              </a:r>
              <a:r>
                <a:rPr lang="ko-KR" altLang="en-US" sz="2800" dirty="0">
                  <a:solidFill>
                    <a:schemeClr val="tx1"/>
                  </a:solidFill>
                </a:rPr>
                <a:t>함께하는 신나는 공연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기는커녕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8D1C4A9-BDD4-400C-A4BA-62A384EE4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95565" y="86290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109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9" grpId="0"/>
      <p:bldP spid="10259" grpId="0"/>
      <p:bldP spid="1026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59BB9625-805F-8145-B596-B6991F1A2AD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9CC34E-23C5-4840-87C9-B288F51CA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3538" y="213685"/>
            <a:ext cx="8924925" cy="58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89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777971" y="1274485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기는커녕＇을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P.71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465390" y="86290"/>
            <a:ext cx="6701511" cy="929824"/>
            <a:chOff x="2465390" y="86290"/>
            <a:chExt cx="6701511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025100" y="86290"/>
              <a:ext cx="6141801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7  </a:t>
              </a:r>
              <a:r>
                <a:rPr lang="ko-KR" altLang="en-US" sz="2800" dirty="0">
                  <a:solidFill>
                    <a:schemeClr val="tx1"/>
                  </a:solidFill>
                </a:rPr>
                <a:t>함께하는 신나는 공연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기는커녕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65390" y="8629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19212" y="2125111"/>
            <a:ext cx="3097853" cy="1083621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휴대폰 새로 산 거야</a:t>
            </a:r>
            <a:r>
              <a:rPr lang="en-US" altLang="ko-KR" sz="2400" dirty="0">
                <a:solidFill>
                  <a:schemeClr val="tx1"/>
                </a:solidFill>
              </a:rPr>
              <a:t>? </a:t>
            </a:r>
            <a:r>
              <a:rPr lang="ko-KR" altLang="en-US" sz="2400" dirty="0">
                <a:solidFill>
                  <a:schemeClr val="tx1"/>
                </a:solidFill>
              </a:rPr>
              <a:t>와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>
                <a:solidFill>
                  <a:schemeClr val="tx1"/>
                </a:solidFill>
              </a:rPr>
              <a:t>좋겠다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0C2956-B8C5-4DC5-BB38-A227558D7FD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592748" y="3144644"/>
            <a:ext cx="4123944" cy="2853634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748844" y="2192979"/>
            <a:ext cx="4123944" cy="1236021"/>
          </a:xfrm>
          <a:prstGeom prst="wedgeRoundRectCallout">
            <a:avLst>
              <a:gd name="adj1" fmla="val -54038"/>
              <a:gd name="adj2" fmla="val 9741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아직 어떻게 쓰는지 몰라서 </a:t>
            </a:r>
            <a:r>
              <a:rPr lang="ko-KR" altLang="en-US" sz="2400" b="1" dirty="0" err="1">
                <a:solidFill>
                  <a:srgbClr val="FF0000"/>
                </a:solidFill>
              </a:rPr>
              <a:t>좋기는커녕</a:t>
            </a:r>
            <a:r>
              <a:rPr lang="ko-KR" altLang="en-US" sz="2400" dirty="0">
                <a:solidFill>
                  <a:schemeClr val="tx1"/>
                </a:solidFill>
              </a:rPr>
              <a:t> 불편하기만 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23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477974" y="86290"/>
            <a:ext cx="6593559" cy="929824"/>
            <a:chOff x="2753185" y="86290"/>
            <a:chExt cx="5743993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312894" y="86290"/>
              <a:ext cx="5184284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7  </a:t>
              </a:r>
              <a:r>
                <a:rPr lang="ko-KR" altLang="en-US" sz="2800" dirty="0">
                  <a:solidFill>
                    <a:schemeClr val="tx1"/>
                  </a:solidFill>
                </a:rPr>
                <a:t>함께하는 신나는 공연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기는커녕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53185" y="115288"/>
              <a:ext cx="559709" cy="646331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66E983-EBB7-45DE-A476-2478BBE88739}"/>
              </a:ext>
            </a:extLst>
          </p:cNvPr>
          <p:cNvSpPr txBox="1"/>
          <p:nvPr/>
        </p:nvSpPr>
        <p:spPr>
          <a:xfrm>
            <a:off x="1777970" y="1247821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기는커녕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P.71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70D712C-F721-4785-A6B7-B43E8500C1D4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571876" y="3267075"/>
            <a:ext cx="3843024" cy="2731203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717536" y="2113363"/>
            <a:ext cx="4239597" cy="1487088"/>
          </a:xfrm>
          <a:prstGeom prst="wedgeRoundRectCallout">
            <a:avLst>
              <a:gd name="adj1" fmla="val -61146"/>
              <a:gd name="adj2" fmla="val 72959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응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>
                <a:solidFill>
                  <a:schemeClr val="tx1"/>
                </a:solidFill>
              </a:rPr>
              <a:t>늦었는데도 불구하고 </a:t>
            </a:r>
            <a:r>
              <a:rPr lang="ko-KR" altLang="en-US" sz="2400" b="1" dirty="0">
                <a:solidFill>
                  <a:srgbClr val="FF0000"/>
                </a:solidFill>
              </a:rPr>
              <a:t>버스를 </a:t>
            </a:r>
            <a:r>
              <a:rPr lang="ko-KR" altLang="en-US" sz="2400" b="1" dirty="0" err="1">
                <a:solidFill>
                  <a:srgbClr val="FF0000"/>
                </a:solidFill>
              </a:rPr>
              <a:t>타기는커녕</a:t>
            </a:r>
            <a:r>
              <a:rPr lang="ko-KR" altLang="en-US" sz="2400" b="1" dirty="0">
                <a:solidFill>
                  <a:srgbClr val="FF0000"/>
                </a:solidFill>
              </a:rPr>
              <a:t> </a:t>
            </a:r>
            <a:r>
              <a:rPr lang="ko-KR" altLang="en-US" sz="2400" dirty="0">
                <a:solidFill>
                  <a:schemeClr val="tx1"/>
                </a:solidFill>
              </a:rPr>
              <a:t>천천히 </a:t>
            </a:r>
            <a:r>
              <a:rPr lang="ko-KR" altLang="en-US" sz="2400" dirty="0" err="1">
                <a:solidFill>
                  <a:schemeClr val="tx1"/>
                </a:solidFill>
              </a:rPr>
              <a:t>걸어왔어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Rounded Rectangular Callout 20">
            <a:extLst>
              <a:ext uri="{FF2B5EF4-FFF2-40B4-BE49-F238E27FC236}">
                <a16:creationId xmlns:a16="http://schemas.microsoft.com/office/drawing/2014/main" id="{E28C634A-3D1B-438E-B33A-F8D6E30E8C4B}"/>
              </a:ext>
            </a:extLst>
          </p:cNvPr>
          <p:cNvSpPr/>
          <p:nvPr/>
        </p:nvSpPr>
        <p:spPr>
          <a:xfrm>
            <a:off x="412970" y="2097115"/>
            <a:ext cx="3213183" cy="1077627"/>
          </a:xfrm>
          <a:prstGeom prst="wedgeRoundRectCallout">
            <a:avLst>
              <a:gd name="adj1" fmla="val 59500"/>
              <a:gd name="adj2" fmla="val 9530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승우가 약속 시간에 늦게 왔다면서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31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395646" y="74799"/>
            <a:ext cx="6733261" cy="941315"/>
            <a:chOff x="2498533" y="74799"/>
            <a:chExt cx="5646385" cy="941315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058241" y="86290"/>
              <a:ext cx="5086677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7  </a:t>
              </a:r>
              <a:r>
                <a:rPr lang="ko-KR" altLang="en-US" sz="2800" dirty="0">
                  <a:solidFill>
                    <a:schemeClr val="tx1"/>
                  </a:solidFill>
                </a:rPr>
                <a:t>함께하는 신나는 공연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기는커녕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98533" y="74799"/>
              <a:ext cx="559709" cy="646331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7" name="Rounded Rectangular Callout 20">
            <a:extLst>
              <a:ext uri="{FF2B5EF4-FFF2-40B4-BE49-F238E27FC236}">
                <a16:creationId xmlns:a16="http://schemas.microsoft.com/office/drawing/2014/main" id="{5B0667B7-CF90-4F06-B0D1-D714B1955E09}"/>
              </a:ext>
            </a:extLst>
          </p:cNvPr>
          <p:cNvSpPr/>
          <p:nvPr/>
        </p:nvSpPr>
        <p:spPr>
          <a:xfrm>
            <a:off x="155864" y="2137648"/>
            <a:ext cx="3596619" cy="1291352"/>
          </a:xfrm>
          <a:prstGeom prst="wedgeRoundRectCallout">
            <a:avLst>
              <a:gd name="adj1" fmla="val 49644"/>
              <a:gd name="adj2" fmla="val 80622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친구를 잘 도와줬어</a:t>
            </a:r>
            <a:r>
              <a:rPr lang="en-US" altLang="ko-KR" sz="2400" dirty="0">
                <a:solidFill>
                  <a:schemeClr val="tx1"/>
                </a:solidFill>
              </a:rPr>
              <a:t>? </a:t>
            </a:r>
          </a:p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그 친구가 고마워했겠네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044921-98B5-45F9-B156-87651059F965}"/>
              </a:ext>
            </a:extLst>
          </p:cNvPr>
          <p:cNvSpPr txBox="1"/>
          <p:nvPr/>
        </p:nvSpPr>
        <p:spPr>
          <a:xfrm>
            <a:off x="1777971" y="1234715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기는커녕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P.71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3A5DE7F-22D5-4E8C-984E-4F37D7B0A24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034829" y="2967686"/>
            <a:ext cx="3667432" cy="2907481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702261" y="2009345"/>
            <a:ext cx="4333875" cy="1760712"/>
          </a:xfrm>
          <a:prstGeom prst="wedgeRoundRectCallout">
            <a:avLst>
              <a:gd name="adj1" fmla="val -45326"/>
              <a:gd name="adj2" fmla="val 6510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아니요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b="1" dirty="0" err="1">
                <a:solidFill>
                  <a:srgbClr val="FF0000"/>
                </a:solidFill>
              </a:rPr>
              <a:t>고마워하기는커녕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더 도와주지 않는다고 불평을 했어요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10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382055" y="80713"/>
            <a:ext cx="6767425" cy="935401"/>
            <a:chOff x="2751131" y="80713"/>
            <a:chExt cx="5756083" cy="935401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312895" y="86290"/>
              <a:ext cx="5194319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7  </a:t>
              </a:r>
              <a:r>
                <a:rPr lang="ko-KR" altLang="en-US" sz="2800" dirty="0">
                  <a:solidFill>
                    <a:schemeClr val="tx1"/>
                  </a:solidFill>
                </a:rPr>
                <a:t>함께하는 신나는 공연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기는커녕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51131" y="80713"/>
              <a:ext cx="559709" cy="646331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A2C848-9563-409B-894D-96A5D66E5DD1}"/>
              </a:ext>
            </a:extLst>
          </p:cNvPr>
          <p:cNvSpPr txBox="1"/>
          <p:nvPr/>
        </p:nvSpPr>
        <p:spPr>
          <a:xfrm>
            <a:off x="1777971" y="1243670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기는커녕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을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P.71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79D44C6-0C78-453B-81FF-332633B1A6AB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119715" y="3181350"/>
            <a:ext cx="3627835" cy="2693817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747550" y="2199322"/>
            <a:ext cx="3966251" cy="1348503"/>
          </a:xfrm>
          <a:prstGeom prst="wedgeRoundRectCallout">
            <a:avLst>
              <a:gd name="adj1" fmla="val -48584"/>
              <a:gd name="adj2" fmla="val 7201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아니요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b="1" dirty="0">
                <a:solidFill>
                  <a:srgbClr val="FF0000"/>
                </a:solidFill>
              </a:rPr>
              <a:t>공부를 </a:t>
            </a:r>
            <a:r>
              <a:rPr lang="ko-KR" altLang="en-US" sz="2400" b="1" dirty="0" err="1">
                <a:solidFill>
                  <a:srgbClr val="FF0000"/>
                </a:solidFill>
              </a:rPr>
              <a:t>하기는커녕</a:t>
            </a:r>
            <a:r>
              <a:rPr lang="ko-KR" altLang="en-US" sz="2400" b="1" dirty="0">
                <a:solidFill>
                  <a:srgbClr val="FF0000"/>
                </a:solidFill>
              </a:rPr>
              <a:t> </a:t>
            </a:r>
            <a:r>
              <a:rPr lang="ko-KR" altLang="en-US" sz="2400" dirty="0">
                <a:solidFill>
                  <a:schemeClr val="tx1"/>
                </a:solidFill>
              </a:rPr>
              <a:t>주말내내 놀기만 했어요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Rounded Rectangular Callout 20">
            <a:extLst>
              <a:ext uri="{FF2B5EF4-FFF2-40B4-BE49-F238E27FC236}">
                <a16:creationId xmlns:a16="http://schemas.microsoft.com/office/drawing/2014/main" id="{F88BF0C7-1FDB-41B9-9B01-001759B49E89}"/>
              </a:ext>
            </a:extLst>
          </p:cNvPr>
          <p:cNvSpPr/>
          <p:nvPr/>
        </p:nvSpPr>
        <p:spPr>
          <a:xfrm>
            <a:off x="478199" y="2096176"/>
            <a:ext cx="3807714" cy="1348503"/>
          </a:xfrm>
          <a:prstGeom prst="wedgeRoundRectCallout">
            <a:avLst>
              <a:gd name="adj1" fmla="val 51813"/>
              <a:gd name="adj2" fmla="val 7642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다음 주 월요일에 시험이 있다면서</a:t>
            </a:r>
            <a:r>
              <a:rPr lang="en-US" altLang="ko-KR" sz="2400" dirty="0">
                <a:solidFill>
                  <a:schemeClr val="tx1"/>
                </a:solidFill>
              </a:rPr>
              <a:t>? </a:t>
            </a:r>
            <a:r>
              <a:rPr lang="ko-KR" altLang="en-US" sz="2400" dirty="0">
                <a:solidFill>
                  <a:schemeClr val="tx1"/>
                </a:solidFill>
              </a:rPr>
              <a:t>공부 많이 </a:t>
            </a:r>
            <a:r>
              <a:rPr lang="ko-KR" altLang="en-US" sz="2400" dirty="0" err="1">
                <a:solidFill>
                  <a:schemeClr val="tx1"/>
                </a:solidFill>
              </a:rPr>
              <a:t>했어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69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191377" y="86290"/>
            <a:ext cx="7016081" cy="929824"/>
            <a:chOff x="2342089" y="86290"/>
            <a:chExt cx="5759747" cy="92982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2993226" y="86290"/>
              <a:ext cx="5108610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7. </a:t>
              </a:r>
              <a:r>
                <a:rPr lang="ko-KR" altLang="en-US" sz="2800" dirty="0">
                  <a:solidFill>
                    <a:schemeClr val="tx1"/>
                  </a:solidFill>
                </a:rPr>
                <a:t>함께하는 신나는 공연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기는커녕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42089" y="91541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55219" y="4435813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5280789" y="2939043"/>
            <a:ext cx="43219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놀러 </a:t>
            </a:r>
            <a:r>
              <a:rPr lang="ko-KR" altLang="en-US" sz="2500" dirty="0" err="1"/>
              <a:t>가기는커녕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4376881" y="2185714"/>
            <a:ext cx="7493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500" dirty="0"/>
              <a:t>방학인데 어디에</a:t>
            </a:r>
            <a:r>
              <a:rPr lang="en-US" altLang="ko-KR" sz="2500" dirty="0"/>
              <a:t>_____________</a:t>
            </a:r>
            <a:r>
              <a:rPr lang="ko-KR" altLang="en-US" sz="2500" dirty="0"/>
              <a:t>맨날 집에만 있어요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5280789" y="3692372"/>
            <a:ext cx="32143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놀러 가던데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5280789" y="4445700"/>
            <a:ext cx="36222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놀러 가기 일쑤여서</a:t>
            </a:r>
            <a:endParaRPr lang="en-US" sz="25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038B2E2-9F66-41C2-A267-DBE6BC8AD1E5}"/>
              </a:ext>
            </a:extLst>
          </p:cNvPr>
          <p:cNvSpPr/>
          <p:nvPr/>
        </p:nvSpPr>
        <p:spPr>
          <a:xfrm>
            <a:off x="5191768" y="2991479"/>
            <a:ext cx="501445" cy="47720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5F9D45-A9C5-495C-A9D5-45396B431382}"/>
              </a:ext>
            </a:extLst>
          </p:cNvPr>
          <p:cNvSpPr txBox="1"/>
          <p:nvPr/>
        </p:nvSpPr>
        <p:spPr>
          <a:xfrm>
            <a:off x="681591" y="5289978"/>
            <a:ext cx="3250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https://www.freepik.com/premium-vector/bored-young-man-home-want-travel-working-from-home_7557425.htm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08F193-B2AA-4768-A59F-4B1AD11372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768" y="1367967"/>
            <a:ext cx="3622236" cy="3696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721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197522" y="86290"/>
            <a:ext cx="7144004" cy="929824"/>
            <a:chOff x="1917667" y="86290"/>
            <a:chExt cx="7144004" cy="92982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2570620" y="86290"/>
              <a:ext cx="6491051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7  </a:t>
              </a:r>
              <a:r>
                <a:rPr lang="ko-KR" altLang="en-US" sz="2800" dirty="0">
                  <a:solidFill>
                    <a:schemeClr val="tx1"/>
                  </a:solidFill>
                </a:rPr>
                <a:t>함께하는 신나는 공연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기는커녕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17667" y="86290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04419" y="4284632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5111013" y="3279494"/>
            <a:ext cx="507916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밥을 먹기는 커녕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4163909" y="2021983"/>
            <a:ext cx="9595642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영이는 아침잠이 많아서 </a:t>
            </a:r>
            <a:r>
              <a:rPr lang="en-US" altLang="ko-KR" sz="2500" dirty="0"/>
              <a:t>____________ </a:t>
            </a:r>
            <a:r>
              <a:rPr lang="ko-KR" altLang="en-US" sz="2500" dirty="0"/>
              <a:t>세수도 못 하고 </a:t>
            </a:r>
            <a:endParaRPr lang="en-US" altLang="ko-KR" sz="2500" dirty="0"/>
          </a:p>
          <a:p>
            <a:r>
              <a:rPr lang="ko-KR" altLang="en-US" sz="2500" dirty="0"/>
              <a:t>학교에 가요</a:t>
            </a:r>
            <a:r>
              <a:rPr lang="en-US" altLang="ko-KR" sz="2500" dirty="0"/>
              <a:t>.</a:t>
            </a:r>
            <a:r>
              <a:rPr lang="ko-KR" altLang="en-US" sz="2500" dirty="0"/>
              <a:t> 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5111013" y="3959924"/>
            <a:ext cx="48616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밥도 먹도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5111013" y="4640355"/>
            <a:ext cx="532180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밥을 먹는 김에</a:t>
            </a:r>
            <a:endParaRPr lang="en-US" sz="25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7240317-15FB-4BB1-894A-0F1F1267AC1D}"/>
              </a:ext>
            </a:extLst>
          </p:cNvPr>
          <p:cNvSpPr/>
          <p:nvPr/>
        </p:nvSpPr>
        <p:spPr>
          <a:xfrm>
            <a:off x="5022346" y="3280617"/>
            <a:ext cx="477908" cy="4813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0265C9-4543-4051-A36E-0653DBD76D4C}"/>
              </a:ext>
            </a:extLst>
          </p:cNvPr>
          <p:cNvSpPr txBox="1"/>
          <p:nvPr/>
        </p:nvSpPr>
        <p:spPr>
          <a:xfrm>
            <a:off x="459362" y="5165598"/>
            <a:ext cx="4651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5"/>
              </a:rPr>
              <a:t>https://www.123rf.com/photo_60004439_stock-vector-kid-running-</a:t>
            </a:r>
            <a:endParaRPr lang="en-US" sz="1000" dirty="0"/>
          </a:p>
          <a:p>
            <a:r>
              <a:rPr lang="en-US" sz="1000" dirty="0"/>
              <a:t>hurry-because-he-late-to-go-to-school-.html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C224D5-5370-4844-AF3F-E0A2E0CE13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989" y="1757743"/>
            <a:ext cx="3195919" cy="3075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343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2733B3-6252-4DB7-B632-5EFE1D0C05D0}"/>
              </a:ext>
            </a:extLst>
          </p:cNvPr>
          <p:cNvGrpSpPr/>
          <p:nvPr/>
        </p:nvGrpSpPr>
        <p:grpSpPr>
          <a:xfrm>
            <a:off x="2133328" y="86290"/>
            <a:ext cx="7133310" cy="929824"/>
            <a:chOff x="2397238" y="86290"/>
            <a:chExt cx="5040917" cy="929824"/>
          </a:xfrm>
        </p:grpSpPr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A2C22A26-8E76-48A0-8E53-8A64250ADA64}"/>
                </a:ext>
              </a:extLst>
            </p:cNvPr>
            <p:cNvSpPr txBox="1">
              <a:spLocks/>
            </p:cNvSpPr>
            <p:nvPr/>
          </p:nvSpPr>
          <p:spPr>
            <a:xfrm>
              <a:off x="2956947" y="86290"/>
              <a:ext cx="4481208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7  </a:t>
              </a:r>
              <a:r>
                <a:rPr lang="ko-KR" altLang="en-US" sz="2800" dirty="0">
                  <a:solidFill>
                    <a:schemeClr val="tx1"/>
                  </a:solidFill>
                </a:rPr>
                <a:t>함께하는 신나는 공연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2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기는커녕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B48CF83-D764-40B8-95E0-E4B7EE56C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97238" y="115992"/>
              <a:ext cx="559709" cy="64633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55219" y="4491335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5183080" y="3067196"/>
            <a:ext cx="53125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반가우면 몰라도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5183080" y="1616318"/>
            <a:ext cx="6143011" cy="1183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친구를 오랜만에 만났는데 </a:t>
            </a:r>
            <a:r>
              <a:rPr lang="en-US" altLang="ko-KR" sz="2500" dirty="0"/>
              <a:t>____________ </a:t>
            </a:r>
          </a:p>
          <a:p>
            <a:pPr>
              <a:lnSpc>
                <a:spcPct val="150000"/>
              </a:lnSpc>
            </a:pPr>
            <a:r>
              <a:rPr lang="ko-KR" altLang="en-US" sz="2500" dirty="0"/>
              <a:t>인사도 하지 않아 기분이 안 좋았어요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5183080" y="3811406"/>
            <a:ext cx="597083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 err="1"/>
              <a:t>반가워하기는커녕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5183080" y="4555615"/>
            <a:ext cx="53125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반갑길래</a:t>
            </a:r>
            <a:endParaRPr lang="en-US" sz="25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1355A44-79AB-416B-B8A0-6AD241CEEFA6}"/>
              </a:ext>
            </a:extLst>
          </p:cNvPr>
          <p:cNvSpPr/>
          <p:nvPr/>
        </p:nvSpPr>
        <p:spPr>
          <a:xfrm>
            <a:off x="5110343" y="3822846"/>
            <a:ext cx="477908" cy="4813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014DA9-5730-4845-B9B0-66FD69218075}"/>
              </a:ext>
            </a:extLst>
          </p:cNvPr>
          <p:cNvSpPr/>
          <p:nvPr/>
        </p:nvSpPr>
        <p:spPr>
          <a:xfrm>
            <a:off x="569734" y="4984058"/>
            <a:ext cx="39192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http://www.kookje.co.kr/news2011/asp/newsbody.asp?code=0500&amp;key=20151226.22013185246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A55FDA-7C47-4B9C-AE18-80D33B0947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481" y="1836902"/>
            <a:ext cx="4540217" cy="289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46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4397" y="132759"/>
            <a:ext cx="3535339" cy="52642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P.72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3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29803"/>
            <a:ext cx="6715209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>
                <a:solidFill>
                  <a:schemeClr val="tx1"/>
                </a:solidFill>
              </a:rPr>
              <a:t>Unit 7  </a:t>
            </a:r>
            <a:r>
              <a:rPr lang="ko-KR" altLang="en-US" sz="2800" dirty="0">
                <a:solidFill>
                  <a:schemeClr val="tx1"/>
                </a:solidFill>
              </a:rPr>
              <a:t>함께하는 신나는 공연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4" name="013_7과듣고말하기">
            <a:hlinkClick r:id="" action="ppaction://media"/>
            <a:extLst>
              <a:ext uri="{FF2B5EF4-FFF2-40B4-BE49-F238E27FC236}">
                <a16:creationId xmlns:a16="http://schemas.microsoft.com/office/drawing/2014/main" id="{ADDB9958-2D31-49C9-89BF-D8D2563CB0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96778" y="125961"/>
            <a:ext cx="679090" cy="6790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4428EC-4B9E-43B5-9393-040331EDDD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0388" y="1790327"/>
            <a:ext cx="4217826" cy="32975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2E48320-64E6-4D6C-AA80-688B19D970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62527" y="1198327"/>
            <a:ext cx="6745357" cy="4251795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7EFCB549-AF23-4194-AA6E-4BEB9E4AD349}"/>
              </a:ext>
            </a:extLst>
          </p:cNvPr>
          <p:cNvSpPr/>
          <p:nvPr/>
        </p:nvSpPr>
        <p:spPr>
          <a:xfrm>
            <a:off x="5845477" y="1759154"/>
            <a:ext cx="410126" cy="40000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7AF9C49-BF58-4B92-8888-D8EEFB2CF5C3}"/>
              </a:ext>
            </a:extLst>
          </p:cNvPr>
          <p:cNvSpPr/>
          <p:nvPr/>
        </p:nvSpPr>
        <p:spPr>
          <a:xfrm>
            <a:off x="5854844" y="5057492"/>
            <a:ext cx="410127" cy="37184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08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3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2" grpId="0" animBg="1"/>
      <p:bldP spid="2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5885" y="129804"/>
            <a:ext cx="3552288" cy="50781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P.72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98341" y="129803"/>
            <a:ext cx="6667544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>
                <a:solidFill>
                  <a:schemeClr val="tx1"/>
                </a:solidFill>
              </a:rPr>
              <a:t>Unit 7  </a:t>
            </a:r>
            <a:r>
              <a:rPr lang="ko-KR" altLang="en-US" sz="2800" dirty="0">
                <a:solidFill>
                  <a:schemeClr val="tx1"/>
                </a:solidFill>
              </a:rPr>
              <a:t>함께하는 신나는 공연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07C708A8-3FA9-48B3-B44D-B1F14F990D0F}"/>
              </a:ext>
            </a:extLst>
          </p:cNvPr>
          <p:cNvSpPr/>
          <p:nvPr/>
        </p:nvSpPr>
        <p:spPr>
          <a:xfrm>
            <a:off x="7606145" y="263236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33289F1-1059-4193-A906-1EA279D55029}"/>
              </a:ext>
            </a:extLst>
          </p:cNvPr>
          <p:cNvSpPr/>
          <p:nvPr/>
        </p:nvSpPr>
        <p:spPr>
          <a:xfrm>
            <a:off x="9239400" y="5057775"/>
            <a:ext cx="272863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https://chicago.suntimes.com/entertainment-</a:t>
            </a:r>
          </a:p>
          <a:p>
            <a:r>
              <a:rPr lang="en-US" sz="1000" dirty="0"/>
              <a:t>and-culture/2019/10/30/20932891/baby-shark-l</a:t>
            </a:r>
          </a:p>
          <a:p>
            <a:r>
              <a:rPr lang="en-US" sz="1000" dirty="0" err="1"/>
              <a:t>ive</a:t>
            </a:r>
            <a:r>
              <a:rPr lang="en-US" sz="1000" dirty="0"/>
              <a:t>-</a:t>
            </a:r>
            <a:r>
              <a:rPr lang="en-US" sz="1000" dirty="0" err="1"/>
              <a:t>rosemont</a:t>
            </a:r>
            <a:r>
              <a:rPr lang="en-US" sz="1000" dirty="0"/>
              <a:t>-theatre-</a:t>
            </a:r>
            <a:r>
              <a:rPr lang="en-US" sz="1000" dirty="0" err="1"/>
              <a:t>chicago</a:t>
            </a:r>
            <a:endParaRPr lang="en-US" sz="1000" dirty="0"/>
          </a:p>
        </p:txBody>
      </p:sp>
      <p:pic>
        <p:nvPicPr>
          <p:cNvPr id="3" name="013_7과듣고말하기">
            <a:hlinkClick r:id="" action="ppaction://media"/>
            <a:extLst>
              <a:ext uri="{FF2B5EF4-FFF2-40B4-BE49-F238E27FC236}">
                <a16:creationId xmlns:a16="http://schemas.microsoft.com/office/drawing/2014/main" id="{A56332AE-0152-468A-86D1-448568B57C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33244" y="104631"/>
            <a:ext cx="532982" cy="5329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DD7580C-26B7-41BD-B609-5D66F3254B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688" y="1025337"/>
            <a:ext cx="4943608" cy="47810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96DB3D-6932-41F0-A42E-B16DBBF98C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5450" y="1024317"/>
            <a:ext cx="4820776" cy="218936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3210A833-91F1-4455-A2C9-35CDEF1C8B0C}"/>
              </a:ext>
            </a:extLst>
          </p:cNvPr>
          <p:cNvSpPr/>
          <p:nvPr/>
        </p:nvSpPr>
        <p:spPr>
          <a:xfrm>
            <a:off x="1104900" y="2019300"/>
            <a:ext cx="3095625" cy="61306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1F7B6D1-6629-497F-96CE-F312483A0A20}"/>
              </a:ext>
            </a:extLst>
          </p:cNvPr>
          <p:cNvSpPr/>
          <p:nvPr/>
        </p:nvSpPr>
        <p:spPr>
          <a:xfrm>
            <a:off x="1695450" y="4552950"/>
            <a:ext cx="1104900" cy="50482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305126-B8F4-4B56-B388-89A9A504A78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5450" y="3578816"/>
            <a:ext cx="2444042" cy="219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36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3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437" y="159247"/>
            <a:ext cx="3169493" cy="51581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P.74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3782532-670C-470F-87D5-BC032D3C853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519E37-0D9A-4A41-899B-CBC300615B0F}"/>
              </a:ext>
            </a:extLst>
          </p:cNvPr>
          <p:cNvSpPr txBox="1"/>
          <p:nvPr/>
        </p:nvSpPr>
        <p:spPr>
          <a:xfrm>
            <a:off x="509245" y="865205"/>
            <a:ext cx="11303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300" dirty="0"/>
              <a:t>다음은 </a:t>
            </a:r>
            <a:r>
              <a:rPr lang="ko-KR" altLang="en-US" sz="2300"/>
              <a:t>한글학교 발표회에서 공연을 하기 위한 대본이에요</a:t>
            </a:r>
            <a:r>
              <a:rPr lang="en-US" altLang="ko-KR" sz="2300" dirty="0"/>
              <a:t>. </a:t>
            </a:r>
            <a:r>
              <a:rPr lang="ko-KR" altLang="en-US" sz="2300" dirty="0"/>
              <a:t>잘 읽고 질문에 답해 보세요</a:t>
            </a:r>
            <a:r>
              <a:rPr lang="en-US" altLang="ko-KR" sz="2300" dirty="0"/>
              <a:t>.</a:t>
            </a:r>
            <a:endParaRPr lang="en-US" sz="23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8B77F89-5234-4A91-97B8-A2B96A1B0279}"/>
              </a:ext>
            </a:extLst>
          </p:cNvPr>
          <p:cNvGrpSpPr/>
          <p:nvPr/>
        </p:nvGrpSpPr>
        <p:grpSpPr>
          <a:xfrm>
            <a:off x="77452" y="-27933"/>
            <a:ext cx="6510985" cy="787887"/>
            <a:chOff x="77452" y="-27933"/>
            <a:chExt cx="6510985" cy="787887"/>
          </a:xfrm>
        </p:grpSpPr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928F39C2-E4CF-433C-8FF9-97C06BC967E2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7  </a:t>
              </a:r>
              <a:r>
                <a:rPr lang="ko-KR" altLang="en-US" sz="2800" dirty="0">
                  <a:solidFill>
                    <a:schemeClr val="tx1"/>
                  </a:solidFill>
                </a:rPr>
                <a:t>함께하는 신나는 공연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5EB2A9A-F2B3-4329-9F09-50C74BB282E5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CC04EF-E318-47F0-B338-27ABB9065A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52" y="1463249"/>
            <a:ext cx="6303705" cy="28333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82D720-B3AF-4818-953E-A25611A249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7471" y="3773881"/>
            <a:ext cx="6744529" cy="24519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939E29-E014-4CC1-8372-9C65B05C84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7538" y="1561642"/>
            <a:ext cx="2586037" cy="157878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210849D-9214-4F54-A26B-F0C77BE730BE}"/>
              </a:ext>
            </a:extLst>
          </p:cNvPr>
          <p:cNvSpPr/>
          <p:nvPr/>
        </p:nvSpPr>
        <p:spPr>
          <a:xfrm>
            <a:off x="9553575" y="2944443"/>
            <a:ext cx="181652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https://www.lifentalk.com/705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D10EB81-C64E-4772-A168-31164E148E3E}"/>
              </a:ext>
            </a:extLst>
          </p:cNvPr>
          <p:cNvSpPr/>
          <p:nvPr/>
        </p:nvSpPr>
        <p:spPr>
          <a:xfrm>
            <a:off x="8791575" y="3773881"/>
            <a:ext cx="847725" cy="31234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7B08C33-EAA2-4E72-94FB-21A4CA5F2FCF}"/>
              </a:ext>
            </a:extLst>
          </p:cNvPr>
          <p:cNvSpPr/>
          <p:nvPr/>
        </p:nvSpPr>
        <p:spPr>
          <a:xfrm>
            <a:off x="8505825" y="5788671"/>
            <a:ext cx="2228850" cy="3942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35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E09874-02D0-E543-A77A-6446B1F0927A}"/>
              </a:ext>
            </a:extLst>
          </p:cNvPr>
          <p:cNvSpPr txBox="1"/>
          <p:nvPr/>
        </p:nvSpPr>
        <p:spPr>
          <a:xfrm>
            <a:off x="614463" y="2467691"/>
            <a:ext cx="5478086" cy="668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</a:t>
            </a:r>
            <a:r>
              <a:rPr lang="ko-KR" altLang="en-US" sz="2500" dirty="0">
                <a:solidFill>
                  <a:srgbClr val="000000"/>
                </a:solidFill>
              </a:rPr>
              <a:t>공연에는 </a:t>
            </a:r>
            <a:r>
              <a:rPr lang="ko-KR" altLang="en-US" sz="2500">
                <a:solidFill>
                  <a:srgbClr val="000000"/>
                </a:solidFill>
              </a:rPr>
              <a:t>어떤 것이 </a:t>
            </a:r>
            <a:r>
              <a:rPr lang="ko-KR" altLang="en-US" sz="2500" dirty="0">
                <a:solidFill>
                  <a:srgbClr val="000000"/>
                </a:solidFill>
              </a:rPr>
              <a:t>있나요</a:t>
            </a:r>
            <a:r>
              <a:rPr lang="en-US" altLang="ko-KR" sz="2500" dirty="0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494543-2FC7-F542-8AC9-2B7F5F781EA1}"/>
              </a:ext>
            </a:extLst>
          </p:cNvPr>
          <p:cNvSpPr txBox="1"/>
          <p:nvPr/>
        </p:nvSpPr>
        <p:spPr>
          <a:xfrm>
            <a:off x="611831" y="4009641"/>
            <a:ext cx="7564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</a:t>
            </a:r>
            <a:r>
              <a:rPr lang="ko-KR" altLang="en-US" sz="2500" dirty="0">
                <a:solidFill>
                  <a:srgbClr val="000000"/>
                </a:solidFill>
              </a:rPr>
              <a:t>공연을 해 본 적 있나요</a:t>
            </a:r>
            <a:r>
              <a:rPr lang="en-US" altLang="ko-KR" sz="2500" dirty="0">
                <a:solidFill>
                  <a:srgbClr val="000000"/>
                </a:solidFill>
              </a:rPr>
              <a:t>?</a:t>
            </a:r>
            <a:endParaRPr lang="en-US" altLang="ko-KR" sz="2800" dirty="0">
              <a:solidFill>
                <a:srgbClr val="000000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08AABDF-8B43-46CD-B93A-6C1FE0A8E1BB}"/>
              </a:ext>
            </a:extLst>
          </p:cNvPr>
          <p:cNvGrpSpPr/>
          <p:nvPr/>
        </p:nvGrpSpPr>
        <p:grpSpPr>
          <a:xfrm>
            <a:off x="405535" y="131310"/>
            <a:ext cx="5109362" cy="1511340"/>
            <a:chOff x="513755" y="202467"/>
            <a:chExt cx="5748369" cy="151134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0FF1389A-F0B8-1248-A4B7-C35ACE716DB3}"/>
                </a:ext>
              </a:extLst>
            </p:cNvPr>
            <p:cNvSpPr txBox="1">
              <a:spLocks/>
            </p:cNvSpPr>
            <p:nvPr/>
          </p:nvSpPr>
          <p:spPr>
            <a:xfrm>
              <a:off x="513755" y="630248"/>
              <a:ext cx="5748369" cy="108355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ko-KR" altLang="en-US" dirty="0">
                  <a:solidFill>
                    <a:srgbClr val="000000"/>
                  </a:solidFill>
                </a:rPr>
                <a:t>        생각해 봐요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1C8FB43-8680-4B66-9F3E-7BE512B40A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1811" y="202467"/>
              <a:ext cx="895350" cy="9810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</p:pic>
      </p:grp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A9161593-2656-447C-B56A-5E162CFFA4D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57EA61-9B29-4BF8-B49B-92B238DC3EE7}"/>
              </a:ext>
            </a:extLst>
          </p:cNvPr>
          <p:cNvSpPr txBox="1"/>
          <p:nvPr/>
        </p:nvSpPr>
        <p:spPr>
          <a:xfrm>
            <a:off x="7103844" y="5234791"/>
            <a:ext cx="49858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https://www.gwanmunsa.org/mobile/_04/11</a:t>
            </a:r>
          </a:p>
        </p:txBody>
      </p:sp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21EA92E0-2050-488A-90A2-727ABAB9AD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7193330" y="2048669"/>
            <a:ext cx="48196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52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437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P.74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03FCC-FF37-40D3-91CA-E7501AB0B537}"/>
              </a:ext>
            </a:extLst>
          </p:cNvPr>
          <p:cNvGrpSpPr/>
          <p:nvPr/>
        </p:nvGrpSpPr>
        <p:grpSpPr>
          <a:xfrm>
            <a:off x="77452" y="-27933"/>
            <a:ext cx="6510985" cy="787887"/>
            <a:chOff x="77452" y="-27933"/>
            <a:chExt cx="6510985" cy="787887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7FD8FEE-5E6A-4E8A-B0E6-476971429B0F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7  </a:t>
              </a:r>
              <a:r>
                <a:rPr lang="ko-KR" altLang="en-US" sz="2800" dirty="0">
                  <a:solidFill>
                    <a:schemeClr val="tx1"/>
                  </a:solidFill>
                </a:rPr>
                <a:t>함께하는 신나는 공연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78DE9AB-7E0E-4350-83C6-DAB2D76F009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4B52114-8F56-4FE9-A0DC-EAC60372C2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1300" y="852709"/>
            <a:ext cx="6562282" cy="5100416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C3637E7-801F-43A3-9A40-862594C5268F}"/>
              </a:ext>
            </a:extLst>
          </p:cNvPr>
          <p:cNvSpPr/>
          <p:nvPr/>
        </p:nvSpPr>
        <p:spPr>
          <a:xfrm>
            <a:off x="3314700" y="2105025"/>
            <a:ext cx="523875" cy="3714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C9A4DE8-3EE9-4ABA-8E43-C30CC5A8CC85}"/>
              </a:ext>
            </a:extLst>
          </p:cNvPr>
          <p:cNvSpPr/>
          <p:nvPr/>
        </p:nvSpPr>
        <p:spPr>
          <a:xfrm>
            <a:off x="3314699" y="4381501"/>
            <a:ext cx="523875" cy="3714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1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437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P.74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03FCC-FF37-40D3-91CA-E7501AB0B537}"/>
              </a:ext>
            </a:extLst>
          </p:cNvPr>
          <p:cNvGrpSpPr/>
          <p:nvPr/>
        </p:nvGrpSpPr>
        <p:grpSpPr>
          <a:xfrm>
            <a:off x="77452" y="-27933"/>
            <a:ext cx="6510985" cy="787887"/>
            <a:chOff x="77452" y="-27933"/>
            <a:chExt cx="6510985" cy="787887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7FD8FEE-5E6A-4E8A-B0E6-476971429B0F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7  </a:t>
              </a:r>
              <a:r>
                <a:rPr lang="ko-KR" altLang="en-US" sz="2800" dirty="0">
                  <a:solidFill>
                    <a:schemeClr val="tx1"/>
                  </a:solidFill>
                </a:rPr>
                <a:t>함께하는 신나는 공연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78DE9AB-7E0E-4350-83C6-DAB2D76F0093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B67F0893-11D4-401F-8F5A-27F39046CC3A}"/>
              </a:ext>
            </a:extLst>
          </p:cNvPr>
          <p:cNvSpPr txBox="1"/>
          <p:nvPr/>
        </p:nvSpPr>
        <p:spPr>
          <a:xfrm>
            <a:off x="880713" y="5314950"/>
            <a:ext cx="1102553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옆집 할아버지는 어떻게 되었나요</a:t>
            </a:r>
            <a:r>
              <a:rPr lang="en-US" altLang="ko-KR" sz="2500" dirty="0"/>
              <a:t>?</a:t>
            </a:r>
          </a:p>
          <a:p>
            <a:r>
              <a:rPr lang="ko-KR" altLang="en-US" sz="2500" dirty="0"/>
              <a:t>앞의 대본에 이어서 대본을 완성해 보세요</a:t>
            </a:r>
            <a:r>
              <a:rPr lang="en-US" altLang="ko-KR" sz="2500" dirty="0"/>
              <a:t>!</a:t>
            </a:r>
          </a:p>
          <a:p>
            <a:endParaRPr lang="en-US" sz="2500" dirty="0"/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ED8FAA3A-1069-41AA-88BB-FC0ABBE14792}"/>
              </a:ext>
            </a:extLst>
          </p:cNvPr>
          <p:cNvSpPr/>
          <p:nvPr/>
        </p:nvSpPr>
        <p:spPr>
          <a:xfrm>
            <a:off x="256476" y="5258130"/>
            <a:ext cx="609600" cy="614469"/>
          </a:xfrm>
          <a:prstGeom prst="smileyFac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66075D-B9DF-428A-BBFF-7A1D5C034C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764" y="936273"/>
            <a:ext cx="3807916" cy="229618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DA9C542-AEA2-4841-9252-056344D04370}"/>
              </a:ext>
            </a:extLst>
          </p:cNvPr>
          <p:cNvSpPr/>
          <p:nvPr/>
        </p:nvSpPr>
        <p:spPr>
          <a:xfrm>
            <a:off x="6984151" y="5064042"/>
            <a:ext cx="49367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https://www.youtube.com/watch?v=J9sSYM4EP94</a:t>
            </a:r>
          </a:p>
        </p:txBody>
      </p:sp>
      <p:pic>
        <p:nvPicPr>
          <p:cNvPr id="5" name="Online Media 4" title="￬ﾠﾊ￬ﾖﾴ￬ﾧﾀ￫ﾊﾔ ￬ﾃﾘ￫ﾬﾼ | ￬ﾝﾸ￪ﾸﾰ ￬ﾠﾄ￫ﾞﾘ￫ﾏﾙ￭ﾙﾔ | ￬ﾚﾰ￫ﾦﾬ ￬ﾘﾛ ￬ﾝﾴ￬ﾕﾼ￪ﾸﾰ | ￭ﾕﾑ￭ﾁﾬ￭ﾐﾁ! ￬ﾝﾸ￪ﾸﾰ￫ﾏﾙ￭ﾙﾔ">
            <a:hlinkClick r:id="" action="ppaction://media"/>
            <a:extLst>
              <a:ext uri="{FF2B5EF4-FFF2-40B4-BE49-F238E27FC236}">
                <a16:creationId xmlns:a16="http://schemas.microsoft.com/office/drawing/2014/main" id="{97693528-97E0-4C4F-970C-517EA489AFD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4629150" y="980640"/>
            <a:ext cx="7265173" cy="408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97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592B1C17-014A-43D4-9A0A-35F3FA34B0E4}"/>
              </a:ext>
            </a:extLst>
          </p:cNvPr>
          <p:cNvGrpSpPr/>
          <p:nvPr/>
        </p:nvGrpSpPr>
        <p:grpSpPr>
          <a:xfrm>
            <a:off x="77452" y="-27933"/>
            <a:ext cx="6510985" cy="787887"/>
            <a:chOff x="77452" y="-27933"/>
            <a:chExt cx="6510985" cy="787887"/>
          </a:xfrm>
        </p:grpSpPr>
        <p:sp>
          <p:nvSpPr>
            <p:cNvPr id="15" name="Title 1">
              <a:extLst>
                <a:ext uri="{FF2B5EF4-FFF2-40B4-BE49-F238E27FC236}">
                  <a16:creationId xmlns:a16="http://schemas.microsoft.com/office/drawing/2014/main" id="{D23E6FC2-3561-4DFD-BD89-EDB9F4AC6CA6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7  </a:t>
              </a:r>
              <a:r>
                <a:rPr lang="ko-KR" altLang="en-US" sz="2800" dirty="0">
                  <a:solidFill>
                    <a:schemeClr val="tx1"/>
                  </a:solidFill>
                </a:rPr>
                <a:t>함께하는 신나는 공연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B205D6D-256A-4721-A883-7ED4E826D260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6EDF73E4-16EF-4399-B961-0B72FA68B149}"/>
              </a:ext>
            </a:extLst>
          </p:cNvPr>
          <p:cNvSpPr txBox="1">
            <a:spLocks/>
          </p:cNvSpPr>
          <p:nvPr/>
        </p:nvSpPr>
        <p:spPr>
          <a:xfrm>
            <a:off x="6588438" y="159245"/>
            <a:ext cx="2617908" cy="5293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</a:t>
            </a:r>
            <a:r>
              <a:rPr lang="ko-KR" altLang="en-US" sz="2800" dirty="0">
                <a:solidFill>
                  <a:srgbClr val="000000"/>
                </a:solidFill>
                <a:latin typeface="+mn-ea"/>
                <a:ea typeface="+mn-ea"/>
              </a:rPr>
              <a:t>문화 </a:t>
            </a:r>
            <a:r>
              <a:rPr lang="en-US" altLang="ko-KR" sz="2800" dirty="0">
                <a:solidFill>
                  <a:srgbClr val="000000"/>
                </a:solidFill>
                <a:latin typeface="+mn-ea"/>
                <a:ea typeface="+mn-ea"/>
              </a:rPr>
              <a:t>P.76</a:t>
            </a:r>
            <a:endParaRPr lang="en-US" sz="28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AD9799-B9BA-4FC3-807E-83D3E8E32C57}"/>
              </a:ext>
            </a:extLst>
          </p:cNvPr>
          <p:cNvSpPr txBox="1"/>
          <p:nvPr/>
        </p:nvSpPr>
        <p:spPr>
          <a:xfrm>
            <a:off x="768096" y="5020056"/>
            <a:ext cx="2843784" cy="1115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67F22C-2EF2-4545-A80F-5F5433706A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956" y="947133"/>
            <a:ext cx="1685192" cy="12051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16C8A0-8453-491B-AEF7-29594BE555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7595" y="841144"/>
            <a:ext cx="7535817" cy="2276087"/>
          </a:xfrm>
          <a:prstGeom prst="rect">
            <a:avLst/>
          </a:prstGeom>
        </p:spPr>
      </p:pic>
      <p:pic>
        <p:nvPicPr>
          <p:cNvPr id="6" name="Online Media 5" title="￬ﾲﾭ￬ﾆﾌ￫ﾅﾄ￬ﾝﾴ ￪ﾼﾭ ￬ﾕﾌ￬ﾕﾄ￬ﾕﾼ ￭ﾕﾠ ￬ﾚﾰ￫ﾦﾬ￬ﾝﾌ￬ﾕﾅ￪ﾳﾼ ￬ﾶﾤ 15￬ﾄﾠ: ￬ﾂﾬ￫ﾬﾼ￫ﾆﾀ￬ﾝﾴ(Samulnori) ￭ﾕﾴ￬ﾄﾤ￭ﾎﾸ">
            <a:hlinkClick r:id="" action="ppaction://media"/>
            <a:extLst>
              <a:ext uri="{FF2B5EF4-FFF2-40B4-BE49-F238E27FC236}">
                <a16:creationId xmlns:a16="http://schemas.microsoft.com/office/drawing/2014/main" id="{E015EBCA-8B0B-46CD-8E44-C8747F86DFD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209550" y="3269754"/>
            <a:ext cx="6096000" cy="3429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C44DA38-766B-45BF-8A87-48DD2AFFCA61}"/>
              </a:ext>
            </a:extLst>
          </p:cNvPr>
          <p:cNvSpPr/>
          <p:nvPr/>
        </p:nvSpPr>
        <p:spPr>
          <a:xfrm>
            <a:off x="6305550" y="6329422"/>
            <a:ext cx="280397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https://www.youtube.com/watch?v=NxU1CsszlaA</a:t>
            </a:r>
          </a:p>
        </p:txBody>
      </p:sp>
    </p:spTree>
    <p:extLst>
      <p:ext uri="{BB962C8B-B14F-4D97-AF65-F5344CB8AC3E}">
        <p14:creationId xmlns:p14="http://schemas.microsoft.com/office/powerpoint/2010/main" val="397847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437" y="161848"/>
            <a:ext cx="3169493" cy="526776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이번 주 숙제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14. </a:t>
            </a:r>
            <a:r>
              <a:rPr lang="ko-KR" altLang="en-US" sz="2800" dirty="0">
                <a:solidFill>
                  <a:schemeClr val="tx1"/>
                </a:solidFill>
              </a:rPr>
              <a:t>과학적인 우리 한글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8BD644-5302-4F9C-9F95-59E653327EF8}"/>
              </a:ext>
            </a:extLst>
          </p:cNvPr>
          <p:cNvSpPr txBox="1"/>
          <p:nvPr/>
        </p:nvSpPr>
        <p:spPr>
          <a:xfrm>
            <a:off x="605096" y="1291436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Quizlet</a:t>
            </a:r>
            <a:r>
              <a:rPr lang="ko-KR" altLang="en-US" sz="2000" dirty="0"/>
              <a:t> 낱말 게임</a:t>
            </a:r>
            <a:endParaRPr lang="en-US" sz="2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2F567E-A432-4480-9482-361D406CE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9387" y="1223620"/>
            <a:ext cx="453507" cy="5001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B69F224-2487-430F-96CB-986ADCA0CBBF}"/>
              </a:ext>
            </a:extLst>
          </p:cNvPr>
          <p:cNvSpPr txBox="1"/>
          <p:nvPr/>
        </p:nvSpPr>
        <p:spPr>
          <a:xfrm>
            <a:off x="605096" y="2202686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감정을 넣어 역할극 해봐요 </a:t>
            </a:r>
            <a:endParaRPr lang="en-US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8566A2-D958-45DC-99C6-B2CACA8B136B}"/>
              </a:ext>
            </a:extLst>
          </p:cNvPr>
          <p:cNvSpPr txBox="1"/>
          <p:nvPr/>
        </p:nvSpPr>
        <p:spPr>
          <a:xfrm>
            <a:off x="5168900" y="1354480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신나게 놀기</a:t>
            </a:r>
            <a:endParaRPr lang="en-US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96ACEE-32D6-453A-9ACF-12EDA9E61ADC}"/>
              </a:ext>
            </a:extLst>
          </p:cNvPr>
          <p:cNvSpPr txBox="1"/>
          <p:nvPr/>
        </p:nvSpPr>
        <p:spPr>
          <a:xfrm>
            <a:off x="5168900" y="2219228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선생님에게 보내 줘요</a:t>
            </a:r>
            <a:r>
              <a:rPr lang="en-US" altLang="ko-KR" sz="2000" dirty="0"/>
              <a:t>!</a:t>
            </a:r>
            <a:endParaRPr lang="en-US" sz="20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3DE84B0-1DA9-474A-A73F-212627CE1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9387" y="2115308"/>
            <a:ext cx="453507" cy="50019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26BDD39-AC47-4088-9FC5-D15AFCB56F27}"/>
              </a:ext>
            </a:extLst>
          </p:cNvPr>
          <p:cNvSpPr txBox="1"/>
          <p:nvPr/>
        </p:nvSpPr>
        <p:spPr>
          <a:xfrm>
            <a:off x="605096" y="3113936"/>
            <a:ext cx="3409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err="1"/>
              <a:t>젊어지는</a:t>
            </a:r>
            <a:r>
              <a:rPr lang="ko-KR" altLang="en-US" sz="2000" dirty="0"/>
              <a:t> 샘물 대본 완성하기</a:t>
            </a:r>
            <a:endParaRPr lang="en-US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AB3C32-4A4B-4C45-AC57-6EBF017D5A7D}"/>
              </a:ext>
            </a:extLst>
          </p:cNvPr>
          <p:cNvSpPr txBox="1"/>
          <p:nvPr/>
        </p:nvSpPr>
        <p:spPr>
          <a:xfrm>
            <a:off x="5168900" y="3083976"/>
            <a:ext cx="675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옆집 할아버지의 대사도 넣어 대본을 완성해 봐요</a:t>
            </a:r>
            <a:r>
              <a:rPr lang="en-US" altLang="ko-KR" sz="2000" dirty="0"/>
              <a:t>!</a:t>
            </a:r>
            <a:endParaRPr lang="en-US" sz="20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DF132B9-2632-476F-A611-F5F5CCFB9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8084" y="3006996"/>
            <a:ext cx="453507" cy="50019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470AC42-197A-4FE0-BEDE-8E29CEBC2D31}"/>
              </a:ext>
            </a:extLst>
          </p:cNvPr>
          <p:cNvSpPr txBox="1"/>
          <p:nvPr/>
        </p:nvSpPr>
        <p:spPr>
          <a:xfrm>
            <a:off x="605096" y="4025186"/>
            <a:ext cx="3619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워크북 </a:t>
            </a:r>
            <a:r>
              <a:rPr lang="en-US" altLang="ko-KR" sz="2000" dirty="0"/>
              <a:t>p29-31</a:t>
            </a:r>
            <a:endParaRPr lang="en-US" sz="2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E7B13C-8A79-425C-8E08-59E6BDF90103}"/>
              </a:ext>
            </a:extLst>
          </p:cNvPr>
          <p:cNvSpPr txBox="1"/>
          <p:nvPr/>
        </p:nvSpPr>
        <p:spPr>
          <a:xfrm>
            <a:off x="5168900" y="3948724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다음 시간에 얘기해요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F2069FB-F865-4983-B46D-1534D2F50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9386" y="3898683"/>
            <a:ext cx="453507" cy="500192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1DCF8E27-C8C6-46CD-A45F-445629DFE2C4}"/>
              </a:ext>
            </a:extLst>
          </p:cNvPr>
          <p:cNvGrpSpPr/>
          <p:nvPr/>
        </p:nvGrpSpPr>
        <p:grpSpPr>
          <a:xfrm>
            <a:off x="77452" y="-27933"/>
            <a:ext cx="6510985" cy="787887"/>
            <a:chOff x="77452" y="-27933"/>
            <a:chExt cx="6510985" cy="787887"/>
          </a:xfrm>
        </p:grpSpPr>
        <p:sp>
          <p:nvSpPr>
            <p:cNvPr id="27" name="Title 1">
              <a:extLst>
                <a:ext uri="{FF2B5EF4-FFF2-40B4-BE49-F238E27FC236}">
                  <a16:creationId xmlns:a16="http://schemas.microsoft.com/office/drawing/2014/main" id="{CB0DB5CA-1709-4BF5-8267-F5F6F2B9C297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7  </a:t>
              </a:r>
              <a:r>
                <a:rPr lang="ko-KR" altLang="en-US" sz="2800" dirty="0">
                  <a:solidFill>
                    <a:schemeClr val="tx1"/>
                  </a:solidFill>
                </a:rPr>
                <a:t>함께하는 신나는 공연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7CB360A-DE3A-45DA-B381-51DEE2A840E2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75203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12082812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F1A8EF-7F1B-420C-8EF7-A6FB53F76289}"/>
              </a:ext>
            </a:extLst>
          </p:cNvPr>
          <p:cNvSpPr txBox="1"/>
          <p:nvPr/>
        </p:nvSpPr>
        <p:spPr>
          <a:xfrm>
            <a:off x="109188" y="1150144"/>
            <a:ext cx="11746839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dirty="0"/>
              <a:t>재외동포를 위한 한국어 </a:t>
            </a:r>
            <a:r>
              <a:rPr lang="en-US" altLang="ko-KR" dirty="0"/>
              <a:t>5-1 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Study Korean</a:t>
            </a:r>
          </a:p>
          <a:p>
            <a:pPr marL="342900" indent="-342900">
              <a:buFontTx/>
              <a:buAutoNum type="arabicPeriod"/>
            </a:pPr>
            <a:r>
              <a:rPr lang="en-US" dirty="0">
                <a:hlinkClick r:id="rId3"/>
              </a:rPr>
              <a:t>https://www.gwanmunsa.org/mobile/_04/11</a:t>
            </a:r>
            <a:endParaRPr lang="en-US" dirty="0"/>
          </a:p>
          <a:p>
            <a:pPr marL="342900" indent="-342900">
              <a:buFontTx/>
              <a:buAutoNum type="arabicPeriod"/>
            </a:pPr>
            <a:r>
              <a:rPr lang="en-US" dirty="0">
                <a:hlinkClick r:id="rId4"/>
              </a:rPr>
              <a:t>https://www.youtube.com/watch?v=BrGsOrW-qI0</a:t>
            </a:r>
            <a:endParaRPr lang="en-US" dirty="0"/>
          </a:p>
          <a:p>
            <a:pPr marL="342900" indent="-342900">
              <a:buFontTx/>
              <a:buAutoNum type="arabicPeriod"/>
            </a:pPr>
            <a:r>
              <a:rPr lang="en-US" dirty="0">
                <a:hlinkClick r:id="rId5"/>
              </a:rPr>
              <a:t>https://www.koya-culture.com/news/article.html?no=113084</a:t>
            </a:r>
            <a:endParaRPr lang="en-US" dirty="0"/>
          </a:p>
          <a:p>
            <a:pPr marL="342900" indent="-342900">
              <a:buFontTx/>
              <a:buAutoNum type="arabicPeriod"/>
            </a:pPr>
            <a:r>
              <a:rPr lang="en-US" dirty="0">
                <a:hlinkClick r:id="rId6"/>
              </a:rPr>
              <a:t>https://www.vectorstock.com/royalty-free-vector/cartoon-characters-vitamin-pills-for-healthy-vector-12772292</a:t>
            </a:r>
            <a:endParaRPr lang="en-US" dirty="0"/>
          </a:p>
          <a:p>
            <a:pPr marL="342900" indent="-342900">
              <a:buFontTx/>
              <a:buAutoNum type="arabicPeriod"/>
            </a:pPr>
            <a:r>
              <a:rPr lang="en-US" dirty="0">
                <a:hlinkClick r:id="rId7"/>
              </a:rPr>
              <a:t>https://www.dreamstime.com/illustration/performance-spectators.html</a:t>
            </a:r>
            <a:endParaRPr lang="en-US" dirty="0"/>
          </a:p>
          <a:p>
            <a:pPr marL="342900" indent="-342900">
              <a:buFontTx/>
              <a:buAutoNum type="arabicPeriod"/>
            </a:pPr>
            <a:r>
              <a:rPr lang="en-US" dirty="0">
                <a:hlinkClick r:id="rId8"/>
              </a:rPr>
              <a:t>https://www.freepik.com/premium-vector/bored-young-man-home-want-travel-working-from-home_7557425.htm</a:t>
            </a:r>
            <a:endParaRPr lang="en-US" dirty="0"/>
          </a:p>
          <a:p>
            <a:pPr marL="342900" indent="-342900">
              <a:buFontTx/>
              <a:buAutoNum type="arabicPeriod"/>
            </a:pPr>
            <a:r>
              <a:rPr lang="en-US" dirty="0">
                <a:hlinkClick r:id="rId9"/>
              </a:rPr>
              <a:t>https://www.123rf.com/photo_60004439_stock-vector-kid-running-hurry-because-he-late-to-go-to-school-.html</a:t>
            </a:r>
            <a:endParaRPr lang="en-US" dirty="0"/>
          </a:p>
          <a:p>
            <a:pPr marL="342900" indent="-342900">
              <a:buFontTx/>
              <a:buAutoNum type="arabicPeriod"/>
            </a:pPr>
            <a:r>
              <a:rPr lang="en-US" dirty="0">
                <a:hlinkClick r:id="rId10"/>
              </a:rPr>
              <a:t>http://www.kookje.co.kr/news2011/asp/newsbody.asp?code=0500&amp;key=20151226.22013185246</a:t>
            </a:r>
            <a:endParaRPr lang="en-US" dirty="0"/>
          </a:p>
          <a:p>
            <a:pPr marL="342900" indent="-342900">
              <a:buFontTx/>
              <a:buAutoNum type="arabicPeriod"/>
            </a:pPr>
            <a:r>
              <a:rPr lang="en-US" dirty="0">
                <a:hlinkClick r:id="rId11"/>
              </a:rPr>
              <a:t>https://chicago.suntimes.com/entertainment-and-culture/2019/10/30/20932891/baby-shark-live-rosemont-theatre-chicago</a:t>
            </a:r>
            <a:endParaRPr lang="en-US" dirty="0"/>
          </a:p>
          <a:p>
            <a:pPr marL="342900" indent="-342900">
              <a:buFontTx/>
              <a:buAutoNum type="arabicPeriod"/>
            </a:pPr>
            <a:r>
              <a:rPr lang="en-US" dirty="0">
                <a:hlinkClick r:id="rId12"/>
              </a:rPr>
              <a:t>https://www.lifentalk.com/705</a:t>
            </a:r>
            <a:endParaRPr lang="en-US" dirty="0"/>
          </a:p>
          <a:p>
            <a:pPr marL="342900" indent="-342900">
              <a:buFontTx/>
              <a:buAutoNum type="arabicPeriod"/>
            </a:pPr>
            <a:r>
              <a:rPr lang="en-US" dirty="0"/>
              <a:t>https://www.youtube.com/watch?v=J9sSYM4EP94</a:t>
            </a:r>
            <a:endParaRPr lang="en-US" sz="2000" dirty="0"/>
          </a:p>
          <a:p>
            <a:pPr marL="342900" indent="-342900">
              <a:buFontTx/>
              <a:buAutoNum type="arabicPeriod"/>
            </a:pPr>
            <a:r>
              <a:rPr lang="en-US" sz="2000" dirty="0"/>
              <a:t>https://www.youtube.com/watch?v=NxU1CsszlaA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087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2E75A5F6-B616-400B-B4A8-DE643E359B6D}"/>
              </a:ext>
            </a:extLst>
          </p:cNvPr>
          <p:cNvSpPr txBox="1"/>
          <p:nvPr/>
        </p:nvSpPr>
        <p:spPr>
          <a:xfrm>
            <a:off x="0" y="623178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6635F5-61CD-4560-847B-9CDDE54166F6}"/>
              </a:ext>
            </a:extLst>
          </p:cNvPr>
          <p:cNvSpPr/>
          <p:nvPr/>
        </p:nvSpPr>
        <p:spPr>
          <a:xfrm>
            <a:off x="4703482" y="5830037"/>
            <a:ext cx="493189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https://www.youtube.com/watch?v=BrGsOrW-qI0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C6F1649-E521-4871-9208-FFED98AA17EE}"/>
              </a:ext>
            </a:extLst>
          </p:cNvPr>
          <p:cNvGrpSpPr/>
          <p:nvPr/>
        </p:nvGrpSpPr>
        <p:grpSpPr>
          <a:xfrm>
            <a:off x="285750" y="117095"/>
            <a:ext cx="4979088" cy="1353137"/>
            <a:chOff x="513755" y="423426"/>
            <a:chExt cx="5748369" cy="135313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1750C562-B248-4254-A8E9-17C31F6ED420}"/>
                </a:ext>
              </a:extLst>
            </p:cNvPr>
            <p:cNvSpPr txBox="1">
              <a:spLocks/>
            </p:cNvSpPr>
            <p:nvPr/>
          </p:nvSpPr>
          <p:spPr>
            <a:xfrm>
              <a:off x="513755" y="693004"/>
              <a:ext cx="5748369" cy="108355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ko-KR" altLang="en-US" dirty="0">
                  <a:solidFill>
                    <a:srgbClr val="000000"/>
                  </a:solidFill>
                </a:rPr>
                <a:t>        이야기해 봐요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D37F623-56A4-41B3-B6BD-4831908088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3755" y="423426"/>
              <a:ext cx="895350" cy="9810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944872E-8B51-4C94-BE62-FD2C7E1D9DAF}"/>
              </a:ext>
            </a:extLst>
          </p:cNvPr>
          <p:cNvSpPr txBox="1"/>
          <p:nvPr/>
        </p:nvSpPr>
        <p:spPr>
          <a:xfrm>
            <a:off x="5588000" y="268199"/>
            <a:ext cx="6318250" cy="829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2800" dirty="0">
                <a:solidFill>
                  <a:srgbClr val="000000"/>
                </a:solidFill>
              </a:rPr>
              <a:t>신나는 공연</a:t>
            </a:r>
            <a:r>
              <a:rPr lang="en-US" altLang="ko-KR" sz="2800" dirty="0">
                <a:solidFill>
                  <a:srgbClr val="000000"/>
                </a:solidFill>
              </a:rPr>
              <a:t>-</a:t>
            </a:r>
            <a:r>
              <a:rPr lang="ko-KR" altLang="en-US" sz="2800" dirty="0">
                <a:solidFill>
                  <a:srgbClr val="000000"/>
                </a:solidFill>
              </a:rPr>
              <a:t>난타 키친</a:t>
            </a:r>
            <a:endParaRPr lang="en-US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9FD4B1-1523-4E98-BD75-7873DEEED760}"/>
              </a:ext>
            </a:extLst>
          </p:cNvPr>
          <p:cNvSpPr txBox="1"/>
          <p:nvPr/>
        </p:nvSpPr>
        <p:spPr>
          <a:xfrm>
            <a:off x="83857" y="2173068"/>
            <a:ext cx="4663647" cy="2814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000000"/>
                </a:solidFill>
              </a:rPr>
              <a:t>◎ 지금까지 본 공연 중에서 가장 기억에</a:t>
            </a:r>
            <a:endParaRPr lang="en-US" altLang="ko-KR" sz="20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srgbClr val="000000"/>
                </a:solidFill>
              </a:rPr>
              <a:t>    </a:t>
            </a:r>
            <a:r>
              <a:rPr lang="ko-KR" altLang="en-US" sz="2000" dirty="0">
                <a:solidFill>
                  <a:srgbClr val="000000"/>
                </a:solidFill>
              </a:rPr>
              <a:t> 남는 공연은 무엇인가요</a:t>
            </a:r>
            <a:r>
              <a:rPr lang="en-US" altLang="ko-KR" sz="2000" dirty="0">
                <a:solidFill>
                  <a:srgbClr val="000000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endParaRPr lang="en-US" altLang="ko-KR" sz="20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000000"/>
                </a:solidFill>
              </a:rPr>
              <a:t>◎ 여러분이 했던 공연 중 친구들에게</a:t>
            </a:r>
            <a:endParaRPr lang="en-US" altLang="ko-KR" sz="20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srgbClr val="000000"/>
                </a:solidFill>
              </a:rPr>
              <a:t>    </a:t>
            </a:r>
            <a:r>
              <a:rPr lang="ko-KR" altLang="en-US" sz="2000" dirty="0">
                <a:solidFill>
                  <a:srgbClr val="000000"/>
                </a:solidFill>
              </a:rPr>
              <a:t> 이야기해 주고 싶은 것이 있나요</a:t>
            </a:r>
            <a:r>
              <a:rPr lang="en-US" altLang="ko-KR" sz="2000" dirty="0">
                <a:solidFill>
                  <a:srgbClr val="000000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endParaRPr lang="en-US" altLang="ko-KR" sz="2000" dirty="0">
              <a:solidFill>
                <a:srgbClr val="000000"/>
              </a:solidFill>
            </a:endParaRPr>
          </a:p>
        </p:txBody>
      </p:sp>
      <p:pic>
        <p:nvPicPr>
          <p:cNvPr id="5" name="Online Media 4" title="Cookin Nanta Show at Show DC">
            <a:hlinkClick r:id="" action="ppaction://media"/>
            <a:extLst>
              <a:ext uri="{FF2B5EF4-FFF2-40B4-BE49-F238E27FC236}">
                <a16:creationId xmlns:a16="http://schemas.microsoft.com/office/drawing/2014/main" id="{A3D37123-56FA-40B4-AEE1-2C4DA482BB0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4819650" y="1330717"/>
            <a:ext cx="7288493" cy="4389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20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89888" y="44327"/>
            <a:ext cx="5812224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altLang="ko-KR" sz="2800" dirty="0">
                <a:hlinkClick r:id="rId3"/>
              </a:rPr>
              <a:t>Unit 7  </a:t>
            </a:r>
            <a:r>
              <a:rPr lang="ko-KR" altLang="en-US" sz="2800" dirty="0">
                <a:hlinkClick r:id="rId3"/>
              </a:rPr>
              <a:t>함께하는 신나는 공연</a:t>
            </a:r>
            <a:br>
              <a:rPr lang="en-US" altLang="ko-KR" sz="2800" dirty="0">
                <a:solidFill>
                  <a:srgbClr val="0563C1"/>
                </a:solidFill>
                <a:hlinkClick r:id="rId3"/>
              </a:rPr>
            </a:br>
            <a:r>
              <a:rPr lang="ko-KR" altLang="en-US" sz="2800" dirty="0">
                <a:solidFill>
                  <a:srgbClr val="0563C1"/>
                </a:solidFill>
                <a:hlinkClick r:id="rId3"/>
              </a:rPr>
              <a:t>어휘 </a:t>
            </a:r>
            <a:r>
              <a:rPr lang="en-US" altLang="ko-KR" sz="2800" dirty="0">
                <a:solidFill>
                  <a:srgbClr val="0563C1"/>
                </a:solidFill>
                <a:hlinkClick r:id="rId3"/>
              </a:rPr>
              <a:t>Vocabulary-</a:t>
            </a:r>
            <a:r>
              <a:rPr lang="en-US" altLang="ko-KR" sz="2800" dirty="0" err="1">
                <a:solidFill>
                  <a:srgbClr val="0563C1"/>
                </a:solidFill>
                <a:hlinkClick r:id="rId3"/>
              </a:rPr>
              <a:t>Falshcards</a:t>
            </a:r>
            <a:endParaRPr lang="en-US" sz="2800" dirty="0">
              <a:hlinkClick r:id="rId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A03A84-34DB-6643-B7B2-26F13313454E}"/>
              </a:ext>
            </a:extLst>
          </p:cNvPr>
          <p:cNvSpPr txBox="1"/>
          <p:nvPr/>
        </p:nvSpPr>
        <p:spPr>
          <a:xfrm>
            <a:off x="603492" y="1035524"/>
            <a:ext cx="3969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공연</a:t>
            </a:r>
            <a:r>
              <a:rPr lang="en-US" altLang="ko-KR" dirty="0"/>
              <a:t>/performance</a:t>
            </a:r>
            <a:endParaRPr lang="en-US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896401-6F02-FA47-8CC7-A8BD0EE19FF2}"/>
              </a:ext>
            </a:extLst>
          </p:cNvPr>
          <p:cNvSpPr txBox="1"/>
          <p:nvPr/>
        </p:nvSpPr>
        <p:spPr>
          <a:xfrm>
            <a:off x="4660498" y="1031318"/>
            <a:ext cx="2975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대본</a:t>
            </a:r>
            <a:r>
              <a:rPr lang="en-US" altLang="ko-KR" dirty="0"/>
              <a:t>/script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7663F-E09D-D247-AF97-88FABDC20F31}"/>
              </a:ext>
            </a:extLst>
          </p:cNvPr>
          <p:cNvSpPr txBox="1"/>
          <p:nvPr/>
        </p:nvSpPr>
        <p:spPr>
          <a:xfrm>
            <a:off x="603492" y="1675071"/>
            <a:ext cx="3889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콘서트</a:t>
            </a:r>
            <a:r>
              <a:rPr lang="en-US" altLang="ko-KR" dirty="0"/>
              <a:t>/concert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2D3FA8-33D4-3F43-8DC1-997EFF288F54}"/>
              </a:ext>
            </a:extLst>
          </p:cNvPr>
          <p:cNvSpPr txBox="1"/>
          <p:nvPr/>
        </p:nvSpPr>
        <p:spPr>
          <a:xfrm>
            <a:off x="4660498" y="1670981"/>
            <a:ext cx="326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줄거리</a:t>
            </a:r>
            <a:r>
              <a:rPr lang="en-US" altLang="ko-KR" dirty="0"/>
              <a:t>/synopsis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52B8E6-F5E6-3444-B335-2D62E1DE88B8}"/>
              </a:ext>
            </a:extLst>
          </p:cNvPr>
          <p:cNvSpPr txBox="1"/>
          <p:nvPr/>
        </p:nvSpPr>
        <p:spPr>
          <a:xfrm>
            <a:off x="4660498" y="2310644"/>
            <a:ext cx="4839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가사</a:t>
            </a:r>
            <a:r>
              <a:rPr lang="en-US" altLang="ko-KR" dirty="0"/>
              <a:t>/lyrics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6A54FE-167D-E84C-9B15-5B3A94F4EE47}"/>
              </a:ext>
            </a:extLst>
          </p:cNvPr>
          <p:cNvSpPr txBox="1"/>
          <p:nvPr/>
        </p:nvSpPr>
        <p:spPr>
          <a:xfrm>
            <a:off x="603492" y="2954165"/>
            <a:ext cx="4041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사물놀이</a:t>
            </a:r>
            <a:r>
              <a:rPr lang="en-US" altLang="ko-KR" dirty="0"/>
              <a:t>/</a:t>
            </a:r>
            <a:r>
              <a:rPr lang="en-US" altLang="ko-KR" dirty="0" err="1"/>
              <a:t>samulnori</a:t>
            </a:r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6D648A-6470-4B4E-B352-56D5C0EE3C80}"/>
              </a:ext>
            </a:extLst>
          </p:cNvPr>
          <p:cNvSpPr txBox="1"/>
          <p:nvPr/>
        </p:nvSpPr>
        <p:spPr>
          <a:xfrm>
            <a:off x="4660498" y="2950307"/>
            <a:ext cx="3294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대사</a:t>
            </a:r>
            <a:r>
              <a:rPr lang="en-US" altLang="ko-KR" dirty="0"/>
              <a:t>/lines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C5F178-8A41-9346-B4DB-6C473C22F918}"/>
              </a:ext>
            </a:extLst>
          </p:cNvPr>
          <p:cNvSpPr txBox="1"/>
          <p:nvPr/>
        </p:nvSpPr>
        <p:spPr>
          <a:xfrm>
            <a:off x="603492" y="3593712"/>
            <a:ext cx="3994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신나다</a:t>
            </a:r>
            <a:r>
              <a:rPr lang="en-US" altLang="ko-KR" dirty="0"/>
              <a:t>/to be exciting</a:t>
            </a:r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8B2450-045A-3846-AE0D-D711EFB0711C}"/>
              </a:ext>
            </a:extLst>
          </p:cNvPr>
          <p:cNvSpPr txBox="1"/>
          <p:nvPr/>
        </p:nvSpPr>
        <p:spPr>
          <a:xfrm>
            <a:off x="4660498" y="3589970"/>
            <a:ext cx="3294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무대</a:t>
            </a:r>
            <a:r>
              <a:rPr lang="en-US" altLang="ko-KR" dirty="0"/>
              <a:t>/stages</a:t>
            </a:r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5E8CD1-5D6D-8045-9742-12CE1EDDC04D}"/>
              </a:ext>
            </a:extLst>
          </p:cNvPr>
          <p:cNvSpPr txBox="1"/>
          <p:nvPr/>
        </p:nvSpPr>
        <p:spPr>
          <a:xfrm>
            <a:off x="603492" y="4233259"/>
            <a:ext cx="3893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감동적이다</a:t>
            </a:r>
            <a:r>
              <a:rPr lang="en-US" altLang="ko-KR" dirty="0"/>
              <a:t>/to be touching</a:t>
            </a:r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0DF661F-54AF-414C-86C8-9861048FB76B}"/>
              </a:ext>
            </a:extLst>
          </p:cNvPr>
          <p:cNvSpPr txBox="1"/>
          <p:nvPr/>
        </p:nvSpPr>
        <p:spPr>
          <a:xfrm>
            <a:off x="603492" y="4872806"/>
            <a:ext cx="3590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지루하다</a:t>
            </a:r>
            <a:r>
              <a:rPr lang="en-US" altLang="ko-KR" dirty="0"/>
              <a:t>/to be boring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5A4EE1-0118-C44C-A96C-690C6278A35A}"/>
              </a:ext>
            </a:extLst>
          </p:cNvPr>
          <p:cNvSpPr txBox="1"/>
          <p:nvPr/>
        </p:nvSpPr>
        <p:spPr>
          <a:xfrm>
            <a:off x="4660498" y="4229633"/>
            <a:ext cx="3514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배우</a:t>
            </a:r>
            <a:r>
              <a:rPr lang="en-US" altLang="ko-KR" dirty="0"/>
              <a:t>/actor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07D9785-B36A-F346-A87D-4BC040381DE3}"/>
              </a:ext>
            </a:extLst>
          </p:cNvPr>
          <p:cNvSpPr txBox="1"/>
          <p:nvPr/>
        </p:nvSpPr>
        <p:spPr>
          <a:xfrm>
            <a:off x="4660498" y="4869296"/>
            <a:ext cx="3514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몸짓</a:t>
            </a:r>
            <a:r>
              <a:rPr lang="en-US" altLang="ko-KR" dirty="0"/>
              <a:t>/gesture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4563" y="7322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4F9EC5-14AA-4F61-A762-2A09AB60A9F4}"/>
              </a:ext>
            </a:extLst>
          </p:cNvPr>
          <p:cNvSpPr txBox="1"/>
          <p:nvPr/>
        </p:nvSpPr>
        <p:spPr>
          <a:xfrm>
            <a:off x="603492" y="2314618"/>
            <a:ext cx="351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뮤지컬</a:t>
            </a:r>
            <a:r>
              <a:rPr lang="en-US" altLang="ko-KR" dirty="0"/>
              <a:t>/musical</a:t>
            </a:r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102E91F-E9F7-4A5A-9AFF-B6AE26F44BCD}"/>
              </a:ext>
            </a:extLst>
          </p:cNvPr>
          <p:cNvSpPr txBox="1"/>
          <p:nvPr/>
        </p:nvSpPr>
        <p:spPr>
          <a:xfrm>
            <a:off x="8182228" y="1010815"/>
            <a:ext cx="3736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주름살</a:t>
            </a:r>
            <a:r>
              <a:rPr lang="en-US" altLang="ko-KR" dirty="0"/>
              <a:t>/wrinkles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2C36BAF-2D0C-4D91-9985-E9CE0226AFA6}"/>
              </a:ext>
            </a:extLst>
          </p:cNvPr>
          <p:cNvSpPr txBox="1"/>
          <p:nvPr/>
        </p:nvSpPr>
        <p:spPr>
          <a:xfrm>
            <a:off x="603492" y="5512355"/>
            <a:ext cx="394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흥미롭다</a:t>
            </a:r>
            <a:r>
              <a:rPr lang="en-US" altLang="ko-KR" dirty="0"/>
              <a:t>/to be interesting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D2943E1-4D89-4AF3-A6E3-29DBB3AF3610}"/>
              </a:ext>
            </a:extLst>
          </p:cNvPr>
          <p:cNvSpPr txBox="1"/>
          <p:nvPr/>
        </p:nvSpPr>
        <p:spPr>
          <a:xfrm>
            <a:off x="4660498" y="5508960"/>
            <a:ext cx="3514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샘물</a:t>
            </a:r>
            <a:r>
              <a:rPr lang="en-US" altLang="ko-KR" dirty="0"/>
              <a:t>/spring water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E3A7BDB-8660-467A-92E7-6D34486E2FFD}"/>
              </a:ext>
            </a:extLst>
          </p:cNvPr>
          <p:cNvSpPr txBox="1"/>
          <p:nvPr/>
        </p:nvSpPr>
        <p:spPr>
          <a:xfrm>
            <a:off x="8182228" y="1624350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벌컥벌컥</a:t>
            </a:r>
            <a:r>
              <a:rPr lang="en-US" altLang="ko-KR" dirty="0"/>
              <a:t>/quaff</a:t>
            </a:r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81D740F-7FC8-45EA-9A89-79E1DA8F0FB4}"/>
              </a:ext>
            </a:extLst>
          </p:cNvPr>
          <p:cNvSpPr txBox="1"/>
          <p:nvPr/>
        </p:nvSpPr>
        <p:spPr>
          <a:xfrm>
            <a:off x="8182228" y="2237884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그만큼</a:t>
            </a:r>
            <a:r>
              <a:rPr lang="en-US" altLang="ko-KR" dirty="0"/>
              <a:t>/that far</a:t>
            </a:r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8765802-65E4-446F-9FD8-9094897CDA67}"/>
              </a:ext>
            </a:extLst>
          </p:cNvPr>
          <p:cNvSpPr txBox="1"/>
          <p:nvPr/>
        </p:nvSpPr>
        <p:spPr>
          <a:xfrm>
            <a:off x="8182228" y="2902871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80B1058-2872-4A4F-A6B3-45B913569B1B}"/>
              </a:ext>
            </a:extLst>
          </p:cNvPr>
          <p:cNvSpPr txBox="1"/>
          <p:nvPr/>
        </p:nvSpPr>
        <p:spPr>
          <a:xfrm>
            <a:off x="8182228" y="3531510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D62D57-BA75-4AE9-949F-ACA6EEE56EB1}"/>
              </a:ext>
            </a:extLst>
          </p:cNvPr>
          <p:cNvSpPr txBox="1"/>
          <p:nvPr/>
        </p:nvSpPr>
        <p:spPr>
          <a:xfrm>
            <a:off x="8182228" y="4170819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33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6" grpId="0"/>
      <p:bldP spid="30" grpId="0"/>
      <p:bldP spid="32" grpId="0"/>
      <p:bldP spid="34" grpId="0"/>
      <p:bldP spid="36" grpId="0"/>
      <p:bldP spid="38" grpId="0"/>
      <p:bldP spid="40" grpId="0"/>
      <p:bldP spid="42" grpId="0"/>
      <p:bldP spid="23" grpId="0"/>
      <p:bldP spid="27" grpId="0"/>
      <p:bldP spid="29" grpId="0"/>
      <p:bldP spid="28" grpId="0"/>
      <p:bldP spid="31" grpId="0"/>
      <p:bldP spid="33" grpId="0"/>
      <p:bldP spid="35" grpId="0"/>
      <p:bldP spid="37" grpId="0"/>
      <p:bldP spid="39" grpId="0"/>
      <p:bldP spid="41" grpId="0"/>
      <p:bldP spid="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8179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altLang="ko-KR" sz="2800" dirty="0">
                <a:hlinkClick r:id="rId3"/>
              </a:rPr>
              <a:t>Unit 7  </a:t>
            </a:r>
            <a:r>
              <a:rPr lang="ko-KR" altLang="en-US" sz="2800" dirty="0">
                <a:hlinkClick r:id="rId3"/>
              </a:rPr>
              <a:t>함께하는 신나는 공연 </a:t>
            </a:r>
            <a:br>
              <a:rPr lang="en-US" altLang="ko-KR" sz="2800" dirty="0"/>
            </a:br>
            <a:r>
              <a:rPr lang="ko-KR" altLang="en-US" sz="2800" dirty="0">
                <a:hlinkClick r:id="rId4"/>
              </a:rPr>
              <a:t>어휘 </a:t>
            </a:r>
            <a:r>
              <a:rPr lang="en-US" altLang="ko-KR" sz="2800" dirty="0">
                <a:hlinkClick r:id="rId4"/>
              </a:rPr>
              <a:t>Vocabulary-</a:t>
            </a:r>
            <a:r>
              <a:rPr lang="en-US" altLang="ko-KR" sz="2800" dirty="0" err="1">
                <a:hlinkClick r:id="rId4"/>
              </a:rPr>
              <a:t>Falshcards</a:t>
            </a:r>
            <a:endParaRPr lang="en-US" sz="2800" dirty="0">
              <a:hlinkClick r:id="rId5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2854" y="85379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730AA2-AE71-42E3-9B21-61F04F2DE9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099" y="1014170"/>
            <a:ext cx="10334625" cy="50845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E7BB371-E1CE-4915-A684-1BFFD5FF0C80}"/>
              </a:ext>
            </a:extLst>
          </p:cNvPr>
          <p:cNvSpPr txBox="1"/>
          <p:nvPr/>
        </p:nvSpPr>
        <p:spPr>
          <a:xfrm>
            <a:off x="1714126" y="3002954"/>
            <a:ext cx="1838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</a:rPr>
              <a:t>뮤지컬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58BBEA-2A7E-4EF9-927A-E67A7589E1A3}"/>
              </a:ext>
            </a:extLst>
          </p:cNvPr>
          <p:cNvSpPr txBox="1"/>
          <p:nvPr/>
        </p:nvSpPr>
        <p:spPr>
          <a:xfrm>
            <a:off x="1714125" y="4301077"/>
            <a:ext cx="1838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</a:rPr>
              <a:t>사물놀이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0BED8D-4C9A-4997-928C-D0D88004CF4C}"/>
              </a:ext>
            </a:extLst>
          </p:cNvPr>
          <p:cNvSpPr txBox="1"/>
          <p:nvPr/>
        </p:nvSpPr>
        <p:spPr>
          <a:xfrm>
            <a:off x="1714125" y="5474498"/>
            <a:ext cx="1838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</a:rPr>
              <a:t>콘서트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64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8179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altLang="ko-KR" sz="2800" dirty="0">
                <a:hlinkClick r:id="rId2"/>
              </a:rPr>
              <a:t>Unit 7  </a:t>
            </a:r>
            <a:r>
              <a:rPr lang="ko-KR" altLang="en-US" sz="2800" dirty="0">
                <a:hlinkClick r:id="rId2"/>
              </a:rPr>
              <a:t>함께하는 신나는 공연 </a:t>
            </a:r>
            <a:br>
              <a:rPr lang="en-US" altLang="ko-KR" sz="2800" dirty="0"/>
            </a:br>
            <a:r>
              <a:rPr lang="ko-KR" altLang="en-US" sz="2800" dirty="0">
                <a:hlinkClick r:id="rId3"/>
              </a:rPr>
              <a:t>어휘 </a:t>
            </a:r>
            <a:r>
              <a:rPr lang="en-US" altLang="ko-KR" sz="2800" dirty="0">
                <a:hlinkClick r:id="rId3"/>
              </a:rPr>
              <a:t>Vocabulary-</a:t>
            </a:r>
            <a:r>
              <a:rPr lang="en-US" altLang="ko-KR" sz="2800" dirty="0" err="1">
                <a:hlinkClick r:id="rId3"/>
              </a:rPr>
              <a:t>Falshcards</a:t>
            </a:r>
            <a:endParaRPr lang="en-US" sz="2800" dirty="0">
              <a:hlinkClick r:id="rId4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2225" y="72751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70E85E-9BA8-4B45-B476-4DC3E48980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0625" y="1105364"/>
            <a:ext cx="9620250" cy="50775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A26D864-9407-4AAD-A8B5-228F729A296A}"/>
              </a:ext>
            </a:extLst>
          </p:cNvPr>
          <p:cNvSpPr txBox="1"/>
          <p:nvPr/>
        </p:nvSpPr>
        <p:spPr>
          <a:xfrm>
            <a:off x="7611897" y="3592160"/>
            <a:ext cx="1732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</a:rPr>
              <a:t>줄거리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5D11D25-8F6D-4C2C-B913-EC817E2B9865}"/>
              </a:ext>
            </a:extLst>
          </p:cNvPr>
          <p:cNvSpPr txBox="1"/>
          <p:nvPr/>
        </p:nvSpPr>
        <p:spPr>
          <a:xfrm>
            <a:off x="1525423" y="4614998"/>
            <a:ext cx="1732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</a:rPr>
              <a:t>가사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A8FC2C-0D26-46A9-92E6-2C588E072A41}"/>
              </a:ext>
            </a:extLst>
          </p:cNvPr>
          <p:cNvSpPr txBox="1"/>
          <p:nvPr/>
        </p:nvSpPr>
        <p:spPr>
          <a:xfrm>
            <a:off x="7611897" y="4636549"/>
            <a:ext cx="1732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</a:rPr>
              <a:t>무대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B89F06-CFA8-4058-A443-CB8D10DD74A7}"/>
              </a:ext>
            </a:extLst>
          </p:cNvPr>
          <p:cNvSpPr txBox="1"/>
          <p:nvPr/>
        </p:nvSpPr>
        <p:spPr>
          <a:xfrm>
            <a:off x="1525423" y="5137646"/>
            <a:ext cx="1732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rgbClr val="FF0000"/>
                </a:solidFill>
              </a:rPr>
              <a:t>대사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50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3992" y="190488"/>
            <a:ext cx="4054909" cy="527931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대화를 따라해 봐요 </a:t>
            </a:r>
            <a:r>
              <a:rPr lang="en-US" altLang="ko-KR" sz="2800" dirty="0">
                <a:solidFill>
                  <a:srgbClr val="000000"/>
                </a:solidFill>
              </a:rPr>
              <a:t>P. 69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6684804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>
                <a:solidFill>
                  <a:schemeClr val="tx1"/>
                </a:solidFill>
              </a:rPr>
              <a:t>Unit 7  </a:t>
            </a:r>
            <a:r>
              <a:rPr lang="ko-KR" altLang="en-US" sz="2800" dirty="0">
                <a:solidFill>
                  <a:schemeClr val="tx1"/>
                </a:solidFill>
              </a:rPr>
              <a:t>함께하는 신나는 공연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98B49A7-5CF2-41CA-80AE-F70B256A5F65}"/>
              </a:ext>
            </a:extLst>
          </p:cNvPr>
          <p:cNvSpPr/>
          <p:nvPr/>
        </p:nvSpPr>
        <p:spPr>
          <a:xfrm>
            <a:off x="7744368" y="1072662"/>
            <a:ext cx="4054909" cy="1822938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A3012D-F3C5-45DB-83FA-D6F9FAC1AB85}"/>
              </a:ext>
            </a:extLst>
          </p:cNvPr>
          <p:cNvSpPr txBox="1"/>
          <p:nvPr/>
        </p:nvSpPr>
        <p:spPr>
          <a:xfrm>
            <a:off x="8297984" y="1466989"/>
            <a:ext cx="3409674" cy="9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/>
              <a:t>유진이는 난타 공연이 왜 흥미롭다고 했나요</a:t>
            </a:r>
            <a:r>
              <a:rPr lang="en-US" altLang="ko-KR" sz="2000" b="1" dirty="0"/>
              <a:t>?</a:t>
            </a:r>
            <a:endParaRPr lang="en-US" sz="20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3BDC22D-0719-41CF-806B-E04F65F725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274051">
            <a:off x="7567556" y="983467"/>
            <a:ext cx="795820" cy="9810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693FBA8C-B53D-4A32-97BB-7DA80E027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437A8B-DD93-4591-998E-CCF269CB4D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3" name="012_7과대화">
            <a:hlinkClick r:id="" action="ppaction://media"/>
            <a:extLst>
              <a:ext uri="{FF2B5EF4-FFF2-40B4-BE49-F238E27FC236}">
                <a16:creationId xmlns:a16="http://schemas.microsoft.com/office/drawing/2014/main" id="{E1920F43-BD8A-4B11-8CAB-7E83587CA3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08034" y="54181"/>
            <a:ext cx="740694" cy="7406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87A095-CFAB-4B88-97C1-4C5D710C64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8709" y="909182"/>
            <a:ext cx="7041915" cy="511457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657B954-55D0-477B-9B61-C60E2AD18F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79587" y="3254557"/>
            <a:ext cx="3598794" cy="2769197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E4CA6F5F-F5CA-4D75-BFE2-A00F589AD640}"/>
              </a:ext>
            </a:extLst>
          </p:cNvPr>
          <p:cNvSpPr/>
          <p:nvPr/>
        </p:nvSpPr>
        <p:spPr>
          <a:xfrm>
            <a:off x="3057525" y="909182"/>
            <a:ext cx="428625" cy="33859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C025B05-CE6B-448B-9EBB-EBAE81C7F0AA}"/>
              </a:ext>
            </a:extLst>
          </p:cNvPr>
          <p:cNvSpPr/>
          <p:nvPr/>
        </p:nvSpPr>
        <p:spPr>
          <a:xfrm>
            <a:off x="3486150" y="3862223"/>
            <a:ext cx="2419350" cy="33859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48F9E51-E3E0-4D09-8FF2-7C1B802775D6}"/>
              </a:ext>
            </a:extLst>
          </p:cNvPr>
          <p:cNvSpPr/>
          <p:nvPr/>
        </p:nvSpPr>
        <p:spPr>
          <a:xfrm>
            <a:off x="2085975" y="4949961"/>
            <a:ext cx="4856368" cy="6507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06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0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" grpId="0" animBg="1"/>
      <p:bldP spid="15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-</a:t>
            </a:r>
            <a:r>
              <a:rPr lang="ko-KR" altLang="en-US" sz="3600" dirty="0">
                <a:solidFill>
                  <a:srgbClr val="FF0000"/>
                </a:solidFill>
              </a:rPr>
              <a:t>뿐만 아니라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256182" y="3317333"/>
            <a:ext cx="9810604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239486" y="2825502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 </a:t>
            </a:r>
            <a:r>
              <a:rPr lang="en-US" altLang="ko-KR" sz="2400" dirty="0"/>
              <a:t>1. </a:t>
            </a:r>
            <a:r>
              <a:rPr lang="ko-KR" altLang="en-US" sz="2400" dirty="0"/>
              <a:t>민준이는 </a:t>
            </a:r>
            <a:r>
              <a:rPr lang="ko-KR" altLang="en-US" sz="2400" b="1" u="sng" dirty="0" err="1">
                <a:solidFill>
                  <a:srgbClr val="FF0000"/>
                </a:solidFill>
              </a:rPr>
              <a:t>공부뿐만</a:t>
            </a:r>
            <a:r>
              <a:rPr lang="ko-KR" altLang="en-US" sz="2400" b="1" u="sng" dirty="0">
                <a:solidFill>
                  <a:srgbClr val="FF0000"/>
                </a:solidFill>
              </a:rPr>
              <a:t> 아니라 </a:t>
            </a:r>
            <a:r>
              <a:rPr lang="ko-KR" altLang="en-US" sz="2400" dirty="0"/>
              <a:t>운동도 잘합니다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239486" y="3428512"/>
            <a:ext cx="11756569" cy="680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3200" dirty="0"/>
              <a:t> </a:t>
            </a:r>
            <a:r>
              <a:rPr lang="en-US" altLang="ko-KR" sz="2400" dirty="0"/>
              <a:t>2. </a:t>
            </a:r>
            <a:r>
              <a:rPr lang="ko-KR" altLang="en-US" sz="2400" dirty="0"/>
              <a:t>그 연극은 </a:t>
            </a:r>
            <a:r>
              <a:rPr lang="ko-KR" altLang="en-US" sz="2400" b="1" u="sng" dirty="0" err="1">
                <a:solidFill>
                  <a:srgbClr val="FF0000"/>
                </a:solidFill>
              </a:rPr>
              <a:t>재미뿐만</a:t>
            </a:r>
            <a:r>
              <a:rPr lang="ko-KR" altLang="en-US" sz="2400" b="1" u="sng" dirty="0">
                <a:solidFill>
                  <a:srgbClr val="FF0000"/>
                </a:solidFill>
              </a:rPr>
              <a:t> 아니라 </a:t>
            </a:r>
            <a:r>
              <a:rPr lang="ko-KR" altLang="en-US" sz="2400" dirty="0"/>
              <a:t>감동도 있기 때문에 사람들이 많이 본다고 합니다</a:t>
            </a:r>
            <a:r>
              <a:rPr lang="en-US" altLang="ko-KR" sz="2400" dirty="0"/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39486" y="4250685"/>
            <a:ext cx="11443982" cy="169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/>
              <a:t> 3. A</a:t>
            </a:r>
            <a:r>
              <a:rPr lang="ko-KR" altLang="en-US" sz="2400" dirty="0"/>
              <a:t>  옷이 많은가 봐요</a:t>
            </a:r>
            <a:r>
              <a:rPr lang="en-US" altLang="ko-KR" sz="2400" dirty="0"/>
              <a:t>. </a:t>
            </a:r>
            <a:r>
              <a:rPr lang="ko-KR" altLang="en-US" sz="2400" dirty="0"/>
              <a:t>매일 옷이 바뀌어요</a:t>
            </a:r>
            <a:r>
              <a:rPr lang="en-US" altLang="ko-KR" sz="24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 B </a:t>
            </a:r>
            <a:r>
              <a:rPr lang="ko-KR" altLang="en-US" sz="2400" dirty="0"/>
              <a:t> </a:t>
            </a:r>
            <a:r>
              <a:rPr lang="ko-KR" altLang="en-US" sz="2400" dirty="0" err="1"/>
              <a:t>언니랑</a:t>
            </a:r>
            <a:r>
              <a:rPr lang="ko-KR" altLang="en-US" sz="2400" dirty="0"/>
              <a:t> 체격이 비슷해서 </a:t>
            </a:r>
            <a:r>
              <a:rPr lang="ko-KR" altLang="en-US" sz="2400" b="1" u="sng" dirty="0" err="1">
                <a:solidFill>
                  <a:srgbClr val="FF0000"/>
                </a:solidFill>
              </a:rPr>
              <a:t>옷뿐만</a:t>
            </a:r>
            <a:r>
              <a:rPr lang="ko-KR" altLang="en-US" sz="2400" b="1" u="sng" dirty="0">
                <a:solidFill>
                  <a:srgbClr val="FF0000"/>
                </a:solidFill>
              </a:rPr>
              <a:t> 아니라 </a:t>
            </a:r>
            <a:r>
              <a:rPr lang="ko-KR" altLang="en-US" sz="2400" dirty="0"/>
              <a:t>신발 등 여러 가지를 같이 쓰고 있어요</a:t>
            </a:r>
            <a:r>
              <a:rPr lang="en-US" altLang="ko-KR" sz="24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    </a:t>
            </a:r>
            <a:r>
              <a:rPr lang="ko-KR" altLang="en-US" sz="2400" dirty="0"/>
              <a:t>그래서 많아 보이는 거예요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8" y="1733145"/>
            <a:ext cx="11756571" cy="892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  (Attached to a noun) This is used to show there is more in the succeeding part than what was said in the first part.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87FC7918-A640-40F6-8D1C-160EACFA4C7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7024C03-F16A-453C-98A5-2A8FDCBAB2DF}"/>
              </a:ext>
            </a:extLst>
          </p:cNvPr>
          <p:cNvGrpSpPr/>
          <p:nvPr/>
        </p:nvGrpSpPr>
        <p:grpSpPr>
          <a:xfrm>
            <a:off x="2850020" y="67110"/>
            <a:ext cx="6491960" cy="949004"/>
            <a:chOff x="3033040" y="67110"/>
            <a:chExt cx="5962372" cy="94900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7C4D8E54-480B-554A-9901-D8B275C9B366}"/>
                </a:ext>
              </a:extLst>
            </p:cNvPr>
            <p:cNvSpPr txBox="1">
              <a:spLocks/>
            </p:cNvSpPr>
            <p:nvPr/>
          </p:nvSpPr>
          <p:spPr>
            <a:xfrm>
              <a:off x="3592749" y="86290"/>
              <a:ext cx="5402663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Unit 7  </a:t>
              </a:r>
              <a:r>
                <a:rPr lang="ko-KR" altLang="en-US" sz="2800" dirty="0">
                  <a:solidFill>
                    <a:schemeClr val="tx1"/>
                  </a:solidFill>
                </a:rPr>
                <a:t>함께하는 신나는 공연</a:t>
              </a:r>
              <a:endParaRPr lang="en-US" sz="2800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-</a:t>
              </a:r>
              <a:r>
                <a:rPr lang="ko-KR" altLang="en-US" sz="2800" dirty="0">
                  <a:solidFill>
                    <a:srgbClr val="FF0000"/>
                  </a:solidFill>
                </a:rPr>
                <a:t>뿐만 아니라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778821B-6012-47A2-94A6-0724E00DE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33040" y="67110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263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2198</TotalTime>
  <Words>2191</Words>
  <Application>Microsoft Office PowerPoint</Application>
  <PresentationFormat>Widescreen</PresentationFormat>
  <Paragraphs>355</Paragraphs>
  <Slides>34</Slides>
  <Notes>32</Notes>
  <HiddenSlides>0</HiddenSlides>
  <MMClips>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굴림</vt:lpstr>
      <vt:lpstr>맑은 고딕</vt:lpstr>
      <vt:lpstr>Arial</vt:lpstr>
      <vt:lpstr>Calibri</vt:lpstr>
      <vt:lpstr>Calibri Light</vt:lpstr>
      <vt:lpstr>Palatino Linotype</vt:lpstr>
      <vt:lpstr>Wingdings 3</vt:lpstr>
      <vt:lpstr>Office Theme</vt:lpstr>
      <vt:lpstr>     재외동포를 위한 한국어(영어권)   5-1  </vt:lpstr>
      <vt:lpstr>PowerPoint Presentation</vt:lpstr>
      <vt:lpstr>PowerPoint Presentation</vt:lpstr>
      <vt:lpstr>PowerPoint Presentation</vt:lpstr>
      <vt:lpstr>Unit 7  함께하는 신나는 공연 어휘 Vocabulary-Falshcards</vt:lpstr>
      <vt:lpstr>Unit 7  함께하는 신나는 공연  어휘 Vocabulary-Falshcards</vt:lpstr>
      <vt:lpstr>Unit 7  함께하는 신나는 공연  어휘 Vocabulary-Falshcards</vt:lpstr>
      <vt:lpstr>대화를 따라해 봐요 P. 69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P.72</vt:lpstr>
      <vt:lpstr>듣고 말해 봐요 P.72</vt:lpstr>
      <vt:lpstr> 읽고 써 봐요 P.74</vt:lpstr>
      <vt:lpstr> 읽고 써 봐요 P.74</vt:lpstr>
      <vt:lpstr> 읽고 써 봐요 P.74</vt:lpstr>
      <vt:lpstr>PowerPoint Presentation</vt:lpstr>
      <vt:lpstr>이번 주 숙제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5-1</dc:title>
  <dc:creator>C.-H. Jeon</dc:creator>
  <cp:lastModifiedBy>Hyunkyu Yi</cp:lastModifiedBy>
  <cp:revision>227</cp:revision>
  <dcterms:created xsi:type="dcterms:W3CDTF">2020-04-29T03:48:50Z</dcterms:created>
  <dcterms:modified xsi:type="dcterms:W3CDTF">2020-05-19T20:08:53Z</dcterms:modified>
</cp:coreProperties>
</file>